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6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67" r:id="rId32"/>
    <p:sldId id="295" r:id="rId33"/>
    <p:sldId id="296" r:id="rId34"/>
    <p:sldId id="297" r:id="rId35"/>
    <p:sldId id="275" r:id="rId36"/>
    <p:sldId id="278" r:id="rId37"/>
    <p:sldId id="277" r:id="rId38"/>
    <p:sldId id="279" r:id="rId39"/>
    <p:sldId id="280" r:id="rId40"/>
    <p:sldId id="281" r:id="rId41"/>
    <p:sldId id="282" r:id="rId42"/>
    <p:sldId id="283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4F0CB-6B00-6B46-B393-10C89405B1A2}" v="73" dt="2023-07-20T11:35:17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94649"/>
  </p:normalViewPr>
  <p:slideViewPr>
    <p:cSldViewPr snapToGrid="0">
      <p:cViewPr varScale="1">
        <p:scale>
          <a:sx n="102" d="100"/>
          <a:sy n="102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4E10B-D2DD-A54A-95BF-635575D2C932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8E46C-7559-D74C-8AE4-816094E85E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26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8E46C-7559-D74C-8AE4-816094E85EE6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070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8E46C-7559-D74C-8AE4-816094E85EE6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54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C0510-09D5-2473-1710-DBFE4AF40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227BA8-9645-C548-4A76-7F33BE620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AC2157-CBE1-F464-7E98-C11221DB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C8088E-F2C2-DAC1-8919-6997526B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56DF1-EBCF-A91F-FA72-FCA38044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32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35BBD-533F-4E91-1DAA-904F372F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5E51E0-E9AF-4F4F-83D1-9AE2AF7E0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12EAA-234F-D61D-07B3-122FD513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29C5D-F803-33FD-1F67-A38089CB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C3A4DD-AC8F-E320-B5CD-67135B0F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683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D33163-A273-2A9B-31EE-408749D2C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FFDFE-0740-E28D-E6B4-95A437A03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DDA30-BBD5-11F4-C5FD-F91A00BE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327D0-72CF-F340-8A94-9921264CF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03C1DD-616B-657D-F3CF-65C51B92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857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E71BA-05C6-3BDF-5B36-2D3ACD86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CF5B70-C1D4-F926-0CD0-6D540FE8D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5738B6-399C-6C0A-9F21-355BDEDF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D69A22-8BF8-5A76-7666-456A0B47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6817B-ED2A-E3C2-7FF6-CE319F99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248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66C3A-0B60-5094-BCE1-B814B8275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F2B8A4-F936-8DB2-3579-42CB3FA10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D91A5-0E5D-8CD5-CAC1-49FE1192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1133B-D4D4-C8E2-CD44-EDF62895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7A9D3-74F0-A26A-C7BD-8AB86129C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559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7904A-C25F-D13E-320D-EEF45376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EA449-7D71-42D1-BB40-4489E9114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344EE-3A38-5ECC-B000-743977DDA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097665-6E75-1C82-83D5-342160C4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DBC7A7-B4CC-968B-B6F7-5734827EE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32FB3-EA67-74E3-C579-A0C2E267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5699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E813A-5A12-661E-6051-D423E321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E90F6A-643D-D501-61B6-C66085745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DE0610-51EF-D6DC-28B5-139BE7FDB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736464-4707-5FD0-28D7-F6F0AE3B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41C78D-75D4-CEEA-905D-363C0767B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62D0B7-4585-760F-E6BB-851E70C0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3C78A1-5892-37E0-0028-B8423AE6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1B56DF-84B1-5997-591E-1F1DA2DC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631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FEA44-6914-436F-DD05-98CE6C2D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696104-DE03-C492-CDF6-B9C01BD4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AC7E66-C28E-55CE-4229-51C049058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FA957C-1973-2470-CDAD-AA8B6A80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4990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C7282-01EB-D059-FA03-B432D9C4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E11A6-3AD4-717F-11A5-5488926D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0246A-2B4F-6915-DB97-29093BAC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18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6016A-E0B1-ACB8-1B66-8E14B083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953FD0-8499-540E-DB18-01DDB22B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FC1B0-433E-29A4-D443-F339C0EC1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8260E8-DA79-B609-F4ED-6EA74513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E032A5-2308-F37E-2A16-3DDA4D01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ABF1D9-34B9-EF83-9172-D6A8DCA3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372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0344A-069D-AEE7-A114-B9E3BF44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AF5D78-D017-9F37-7165-F2C4DE791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D77451-C377-7EA0-0408-49F2D3B35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C2B85-A13F-DF20-EE59-9A4D65EE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EBB1C7-0B97-8675-6B24-3615A0C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3CB09-E2CD-3DDB-74FC-3596230B2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0877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CFA58F-8512-8325-607E-FEC80045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F75170-ADD4-710E-8949-496C3E02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6183E-ACE4-C7A6-02E5-F6A87538FA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AAC64-9F16-104E-AC4E-F4CB17EFBF27}" type="datetimeFigureOut">
              <a:rPr kumimoji="1" lang="ko-Kore-KR" altLang="en-US" smtClean="0"/>
              <a:t>2023. 7. 21.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7D6BD-6CDE-0950-7127-0F76F3EDC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E1686-8EC2-600E-4633-AEECB6CC6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0DB48-26BE-F041-A7E2-D2D82041E46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127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ips.ethereum.org/EIPS/eip-360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755471-4417-F161-87B5-31C5FD160060}"/>
              </a:ext>
            </a:extLst>
          </p:cNvPr>
          <p:cNvSpPr txBox="1">
            <a:spLocks/>
          </p:cNvSpPr>
          <p:nvPr/>
        </p:nvSpPr>
        <p:spPr>
          <a:xfrm>
            <a:off x="838200" y="2494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 err="1"/>
              <a:t>이더리움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Yello</a:t>
            </a:r>
            <a:r>
              <a:rPr kumimoji="1" lang="en-US" altLang="ko-KR" dirty="0"/>
              <a:t> Paper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8B2E4-6FF1-E2CC-907C-8D55F87F08E7}"/>
              </a:ext>
            </a:extLst>
          </p:cNvPr>
          <p:cNvSpPr txBox="1"/>
          <p:nvPr/>
        </p:nvSpPr>
        <p:spPr>
          <a:xfrm>
            <a:off x="5255866" y="4784942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오익준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이예범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857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Transaction</a:t>
            </a:r>
            <a:endParaRPr kumimoji="1" lang="ko-Kore-KR" altLang="en-US" sz="36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B235CD6-0B90-DD33-6A65-B04345E7FC4A}"/>
              </a:ext>
            </a:extLst>
          </p:cNvPr>
          <p:cNvSpPr/>
          <p:nvPr/>
        </p:nvSpPr>
        <p:spPr>
          <a:xfrm>
            <a:off x="1231433" y="2978016"/>
            <a:ext cx="1454337" cy="145433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Legacy</a:t>
            </a:r>
            <a:endParaRPr kumimoji="1" lang="ko-Kore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E2D1F88-A265-14C6-6090-05DED321AEA6}"/>
              </a:ext>
            </a:extLst>
          </p:cNvPr>
          <p:cNvSpPr/>
          <p:nvPr/>
        </p:nvSpPr>
        <p:spPr>
          <a:xfrm>
            <a:off x="3456473" y="2978016"/>
            <a:ext cx="1454337" cy="145433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EIP-2930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20BA1-B80D-5A8F-3A3A-49CBFD5DE821}"/>
              </a:ext>
            </a:extLst>
          </p:cNvPr>
          <p:cNvSpPr txBox="1"/>
          <p:nvPr/>
        </p:nvSpPr>
        <p:spPr>
          <a:xfrm>
            <a:off x="2821790" y="4068224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VS</a:t>
            </a:r>
            <a:endParaRPr kumimoji="1" lang="ko-Kore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4F25DA-FA6F-0AD8-4AFB-2258B3EEEE99}"/>
              </a:ext>
            </a:extLst>
          </p:cNvPr>
          <p:cNvSpPr txBox="1"/>
          <p:nvPr/>
        </p:nvSpPr>
        <p:spPr>
          <a:xfrm>
            <a:off x="2192034" y="2459046"/>
            <a:ext cx="17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Transaction Type</a:t>
            </a:r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CC674AF-0D02-49D1-93AF-F97247701A36}"/>
              </a:ext>
            </a:extLst>
          </p:cNvPr>
          <p:cNvSpPr/>
          <p:nvPr/>
        </p:nvSpPr>
        <p:spPr>
          <a:xfrm>
            <a:off x="7281191" y="3034832"/>
            <a:ext cx="1454337" cy="145433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Contract</a:t>
            </a:r>
          </a:p>
          <a:p>
            <a:pPr algn="ctr"/>
            <a:r>
              <a:rPr kumimoji="1" lang="en-US" altLang="ko-Kore-KR" dirty="0"/>
              <a:t>Creation</a:t>
            </a:r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3B4A1F-41EA-556E-B333-CBE2835DDB00}"/>
              </a:ext>
            </a:extLst>
          </p:cNvPr>
          <p:cNvSpPr/>
          <p:nvPr/>
        </p:nvSpPr>
        <p:spPr>
          <a:xfrm>
            <a:off x="9506231" y="3034832"/>
            <a:ext cx="1454337" cy="1454337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Message</a:t>
            </a:r>
          </a:p>
          <a:p>
            <a:pPr algn="ctr"/>
            <a:r>
              <a:rPr kumimoji="1" lang="en-US" altLang="ko-Kore-KR" dirty="0"/>
              <a:t>Call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1F6B0-1191-6311-83C2-1C11DC188598}"/>
              </a:ext>
            </a:extLst>
          </p:cNvPr>
          <p:cNvSpPr txBox="1"/>
          <p:nvPr/>
        </p:nvSpPr>
        <p:spPr>
          <a:xfrm>
            <a:off x="8871548" y="4125040"/>
            <a:ext cx="4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VS</a:t>
            </a:r>
            <a:endParaRPr kumimoji="1" lang="ko-Kore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AC180-B9EF-84DB-0B19-9C345DACE9B0}"/>
              </a:ext>
            </a:extLst>
          </p:cNvPr>
          <p:cNvSpPr txBox="1"/>
          <p:nvPr/>
        </p:nvSpPr>
        <p:spPr>
          <a:xfrm>
            <a:off x="8587335" y="2548294"/>
            <a:ext cx="10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SubTypes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182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368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Legacy vs EIP-2390</a:t>
            </a:r>
            <a:endParaRPr kumimoji="1" lang="ko-Kore-KR" altLang="en-US" sz="3600" dirty="0"/>
          </a:p>
        </p:txBody>
      </p: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6ECBC8E4-A812-A91F-4BE9-AAA03BB4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9" y="2126489"/>
            <a:ext cx="5598675" cy="43108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9B8A6A-255E-84AF-AAF1-5CA8871583DE}"/>
              </a:ext>
            </a:extLst>
          </p:cNvPr>
          <p:cNvSpPr/>
          <p:nvPr/>
        </p:nvSpPr>
        <p:spPr>
          <a:xfrm>
            <a:off x="8036379" y="2999232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AccessList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A2BE1D-EFF4-2D80-9D24-312FABB39B50}"/>
              </a:ext>
            </a:extLst>
          </p:cNvPr>
          <p:cNvSpPr/>
          <p:nvPr/>
        </p:nvSpPr>
        <p:spPr>
          <a:xfrm>
            <a:off x="8036379" y="3941588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chainID</a:t>
            </a:r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744F35-456C-616C-650F-CA954DB0FAD3}"/>
              </a:ext>
            </a:extLst>
          </p:cNvPr>
          <p:cNvSpPr/>
          <p:nvPr/>
        </p:nvSpPr>
        <p:spPr>
          <a:xfrm>
            <a:off x="8036379" y="4883944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yParity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2E9F6-FF25-8C93-3F98-8D29BE5B35BD}"/>
              </a:ext>
            </a:extLst>
          </p:cNvPr>
          <p:cNvSpPr txBox="1"/>
          <p:nvPr/>
        </p:nvSpPr>
        <p:spPr>
          <a:xfrm>
            <a:off x="2607065" y="1337072"/>
            <a:ext cx="1023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Legacy</a:t>
            </a:r>
            <a:endParaRPr kumimoji="1" lang="ko-Kore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8558A4-5813-4232-CB17-6FC8E8B7E209}"/>
              </a:ext>
            </a:extLst>
          </p:cNvPr>
          <p:cNvSpPr txBox="1"/>
          <p:nvPr/>
        </p:nvSpPr>
        <p:spPr>
          <a:xfrm>
            <a:off x="8744413" y="1337072"/>
            <a:ext cx="127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EIP-2930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01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183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EIP-2390</a:t>
            </a:r>
            <a:endParaRPr kumimoji="1" lang="ko-Kore-KR" altLang="en-US" sz="36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12D52-E52D-E36A-A2E3-B487AECEC0CE}"/>
              </a:ext>
            </a:extLst>
          </p:cNvPr>
          <p:cNvSpPr/>
          <p:nvPr/>
        </p:nvSpPr>
        <p:spPr>
          <a:xfrm>
            <a:off x="8036379" y="2999232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AccessList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35F5FF-3D49-BDA1-04A2-7CCA93C9BF5C}"/>
              </a:ext>
            </a:extLst>
          </p:cNvPr>
          <p:cNvSpPr/>
          <p:nvPr/>
        </p:nvSpPr>
        <p:spPr>
          <a:xfrm>
            <a:off x="8036379" y="3941588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chainID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B837D6-8A02-FBDA-E8F8-7A04749D4B92}"/>
              </a:ext>
            </a:extLst>
          </p:cNvPr>
          <p:cNvSpPr/>
          <p:nvPr/>
        </p:nvSpPr>
        <p:spPr>
          <a:xfrm>
            <a:off x="8036379" y="4883944"/>
            <a:ext cx="2694432" cy="62179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yParity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32193-331B-FF0A-C3EB-E217CD6FD185}"/>
              </a:ext>
            </a:extLst>
          </p:cNvPr>
          <p:cNvSpPr txBox="1"/>
          <p:nvPr/>
        </p:nvSpPr>
        <p:spPr>
          <a:xfrm>
            <a:off x="8744413" y="1337072"/>
            <a:ext cx="127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EIP-2930</a:t>
            </a:r>
            <a:endParaRPr kumimoji="1" lang="ko-Kore-KR" altLang="en-US" sz="2400" dirty="0"/>
          </a:p>
        </p:txBody>
      </p:sp>
      <p:pic>
        <p:nvPicPr>
          <p:cNvPr id="8" name="그림 7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61F0AA82-61E4-0345-A981-7BDF056A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9" y="1871853"/>
            <a:ext cx="6075131" cy="31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651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 vs Message Call</a:t>
            </a:r>
            <a:endParaRPr kumimoji="1" lang="ko-Kore-KR" altLang="en-US" sz="3600" dirty="0"/>
          </a:p>
        </p:txBody>
      </p:sp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507787A-BC74-D5DB-1869-B28186CD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7850"/>
            <a:ext cx="7772400" cy="448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348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91C4C4F-9C65-6310-6458-74D4FAFD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4168"/>
            <a:ext cx="7772400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61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Message Call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BA6B10D-5F7D-3383-CF32-921CB7DB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3492"/>
            <a:ext cx="7772400" cy="40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기타</a:t>
            </a:r>
            <a:r>
              <a:rPr kumimoji="1" lang="ko-KR" altLang="en-US" sz="3600" dirty="0"/>
              <a:t> 사항</a:t>
            </a:r>
            <a:endParaRPr kumimoji="1" lang="ko-Kore-KR" altLang="en-US" sz="3600" dirty="0"/>
          </a:p>
        </p:txBody>
      </p:sp>
      <p:pic>
        <p:nvPicPr>
          <p:cNvPr id="5" name="그림 4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337B953-0D01-577E-DBFE-6D23F6E4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5" y="1548892"/>
            <a:ext cx="6155788" cy="2157984"/>
          </a:xfrm>
          <a:prstGeom prst="rect">
            <a:avLst/>
          </a:prstGeom>
        </p:spPr>
      </p:pic>
      <p:pic>
        <p:nvPicPr>
          <p:cNvPr id="7" name="그림 6" descr="텍스트, 폰트, 친필, 서예이(가) 표시된 사진&#10;&#10;자동 생성된 설명">
            <a:extLst>
              <a:ext uri="{FF2B5EF4-FFF2-40B4-BE49-F238E27FC236}">
                <a16:creationId xmlns:a16="http://schemas.microsoft.com/office/drawing/2014/main" id="{5270B560-455B-1EC6-8C16-4140648F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" y="4230116"/>
            <a:ext cx="6155788" cy="1227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F30B4-D012-33FA-0369-C906B2850640}"/>
              </a:ext>
            </a:extLst>
          </p:cNvPr>
          <p:cNvSpPr txBox="1"/>
          <p:nvPr/>
        </p:nvSpPr>
        <p:spPr>
          <a:xfrm>
            <a:off x="6961632" y="2072640"/>
            <a:ext cx="431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Tx = Transaction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 </a:t>
            </a:r>
            <a:r>
              <a:rPr kumimoji="1" lang="en-US" altLang="ko-KR" dirty="0"/>
              <a:t>(legacy</a:t>
            </a:r>
            <a:r>
              <a:rPr kumimoji="1" lang="ko-KR" altLang="en-US" dirty="0"/>
              <a:t> </a:t>
            </a:r>
            <a:r>
              <a:rPr kumimoji="1" lang="en-US" altLang="ko-KR" dirty="0"/>
              <a:t>vs</a:t>
            </a:r>
            <a:r>
              <a:rPr kumimoji="1" lang="ko-KR" altLang="en-US" dirty="0"/>
              <a:t> </a:t>
            </a:r>
            <a:r>
              <a:rPr kumimoji="1" lang="en-US" altLang="ko-KR" dirty="0"/>
              <a:t>EIP-2930)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3F4BB-6AD6-B518-79F7-AD4E0AE0AE61}"/>
              </a:ext>
            </a:extLst>
          </p:cNvPr>
          <p:cNvSpPr txBox="1"/>
          <p:nvPr/>
        </p:nvSpPr>
        <p:spPr>
          <a:xfrm>
            <a:off x="6961632" y="2783546"/>
            <a:ext cx="339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Tt = </a:t>
            </a:r>
            <a:r>
              <a:rPr kumimoji="1" lang="ko-KR" altLang="en-US" dirty="0"/>
              <a:t>수신자의 주소 </a:t>
            </a:r>
            <a:r>
              <a:rPr kumimoji="1" lang="en-US" altLang="ko-KR" dirty="0"/>
              <a:t>(to)</a:t>
            </a:r>
          </a:p>
          <a:p>
            <a:r>
              <a:rPr kumimoji="1" lang="en-US" altLang="ko-Kore-KR" dirty="0" err="1"/>
              <a:t>Ti</a:t>
            </a:r>
            <a:r>
              <a:rPr kumimoji="1" lang="en-US" altLang="ko-Kore-KR" dirty="0"/>
              <a:t> = </a:t>
            </a:r>
            <a:r>
              <a:rPr kumimoji="1" lang="en-US" altLang="ko-Kore-KR" dirty="0" err="1"/>
              <a:t>init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필드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Contract Creation )</a:t>
            </a:r>
          </a:p>
          <a:p>
            <a:r>
              <a:rPr kumimoji="1" lang="en-US" altLang="ko-Kore-KR" dirty="0"/>
              <a:t>Td = data </a:t>
            </a:r>
            <a:r>
              <a:rPr kumimoji="1" lang="ko-Kore-KR" altLang="en-US" dirty="0"/>
              <a:t>필드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Message Call )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8FFE4-24FF-8E34-E512-CF1043640501}"/>
              </a:ext>
            </a:extLst>
          </p:cNvPr>
          <p:cNvSpPr txBox="1"/>
          <p:nvPr/>
        </p:nvSpPr>
        <p:spPr>
          <a:xfrm>
            <a:off x="6961632" y="4382050"/>
            <a:ext cx="3628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Message Call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Contract Creation ( </a:t>
            </a:r>
            <a:r>
              <a:rPr kumimoji="1" lang="ko-KR" altLang="en-US" dirty="0"/>
              <a:t>보낼 주소 없음 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87859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Block</a:t>
            </a:r>
            <a:endParaRPr kumimoji="1" lang="ko-Kore-KR" altLang="en-US" sz="3600" dirty="0"/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9620742-4C51-3EB4-6BD6-2E319D2E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40" y="1418590"/>
            <a:ext cx="6001004" cy="4268853"/>
          </a:xfrm>
          <a:prstGeom prst="rect">
            <a:avLst/>
          </a:prstGeom>
        </p:spPr>
      </p:pic>
      <p:pic>
        <p:nvPicPr>
          <p:cNvPr id="5" name="그림 4" descr="텍스트, 포스트잇 노트, 폰트, 도표이(가) 표시된 사진&#10;&#10;자동 생성된 설명">
            <a:extLst>
              <a:ext uri="{FF2B5EF4-FFF2-40B4-BE49-F238E27FC236}">
                <a16:creationId xmlns:a16="http://schemas.microsoft.com/office/drawing/2014/main" id="{F09C120B-1841-15B8-0655-A1E5F640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64" y="1879600"/>
            <a:ext cx="4775200" cy="309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184C42-276D-2F2A-85A4-ABF91B16C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400" y="5848679"/>
            <a:ext cx="4775200" cy="5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1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Block</a:t>
            </a:r>
            <a:r>
              <a:rPr kumimoji="1" lang="ko-KR" altLang="en-US" sz="3600" dirty="0"/>
              <a:t> 구조</a:t>
            </a:r>
            <a:endParaRPr kumimoji="1" lang="ko-Kore-KR" altLang="en-US" sz="3600" dirty="0"/>
          </a:p>
        </p:txBody>
      </p:sp>
      <p:pic>
        <p:nvPicPr>
          <p:cNvPr id="6" name="그림 5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6F3F2A1-496E-485A-E124-E7C02F83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54" y="362990"/>
            <a:ext cx="7772400" cy="64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4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6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05BD4-D048-F981-2306-A9821A11A76A}"/>
              </a:ext>
            </a:extLst>
          </p:cNvPr>
          <p:cNvSpPr txBox="1"/>
          <p:nvPr/>
        </p:nvSpPr>
        <p:spPr>
          <a:xfrm>
            <a:off x="270831" y="36299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목차</a:t>
            </a:r>
            <a:endParaRPr kumimoji="1" lang="ko-Kore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EE516-53BE-5AA9-7167-B720291E7597}"/>
              </a:ext>
            </a:extLst>
          </p:cNvPr>
          <p:cNvSpPr txBox="1"/>
          <p:nvPr/>
        </p:nvSpPr>
        <p:spPr>
          <a:xfrm>
            <a:off x="270831" y="1179269"/>
            <a:ext cx="34853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rgbClr val="FF0000"/>
                </a:solidFill>
              </a:rPr>
              <a:t>World State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rgbClr val="FF0000"/>
                </a:solidFill>
              </a:rPr>
              <a:t>Transaction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rgbClr val="FF0000"/>
                </a:solidFill>
              </a:rPr>
              <a:t>Block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accent1"/>
                </a:solidFill>
              </a:rPr>
              <a:t>Transaction Receipt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accent1"/>
                </a:solidFill>
              </a:rPr>
              <a:t>Holistic Validity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accent1"/>
                </a:solidFill>
              </a:rPr>
              <a:t>Block Header Validity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chemeClr val="accent1"/>
                </a:solidFill>
              </a:rPr>
              <a:t>Transaction Execution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solidFill>
                  <a:srgbClr val="FF0000"/>
                </a:solidFill>
              </a:rPr>
              <a:t>Contract Creation</a:t>
            </a:r>
          </a:p>
        </p:txBody>
      </p:sp>
    </p:spTree>
    <p:extLst>
      <p:ext uri="{BB962C8B-B14F-4D97-AF65-F5344CB8AC3E}">
        <p14:creationId xmlns:p14="http://schemas.microsoft.com/office/powerpoint/2010/main" val="399652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723D0E0-DE6C-6CF5-E280-4C703E8F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ore-KR" b="1" dirty="0">
                <a:latin typeface="+mj-ea"/>
              </a:rPr>
              <a:t>RLP </a:t>
            </a:r>
            <a:r>
              <a:rPr lang="ko-KR" altLang="en-US" b="1" dirty="0">
                <a:latin typeface="+mj-ea"/>
              </a:rPr>
              <a:t>인코딩</a:t>
            </a:r>
            <a:endParaRPr lang="ko-Kore-KR" altLang="en-US" b="1" dirty="0">
              <a:latin typeface="+mj-ea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D037DD8-5418-D6FF-0A8F-9D05DBF7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ore-KR" altLang="en-US" dirty="0"/>
              <a:t>이더리움</a:t>
            </a:r>
            <a:r>
              <a:rPr lang="ko-KR" altLang="en-US" dirty="0"/>
              <a:t> 네트워크에서 데이터를 바이트 스트림 형식으로 변환시키는 직렬화</a:t>
            </a:r>
            <a:r>
              <a:rPr lang="en-US" altLang="ko-KR" dirty="0"/>
              <a:t>(serialization)</a:t>
            </a:r>
            <a:r>
              <a:rPr lang="ko-KR" altLang="en-US" dirty="0"/>
              <a:t> 기법</a:t>
            </a:r>
            <a:endParaRPr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0803F7C-71B5-DA1E-4C32-A638407577E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b="1" dirty="0">
                <a:latin typeface="+mj-ea"/>
              </a:rPr>
              <a:t>TRIE </a:t>
            </a:r>
            <a:r>
              <a:rPr kumimoji="1" lang="ko-KR" altLang="en-US" b="1" dirty="0">
                <a:latin typeface="+mj-ea"/>
              </a:rPr>
              <a:t>함수</a:t>
            </a:r>
            <a:endParaRPr kumimoji="1" lang="ko-Kore-KR" altLang="en-US" b="1" dirty="0">
              <a:latin typeface="+mj-ea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0C17231-CF44-37FB-7EDD-3D0119A62FFD}"/>
              </a:ext>
            </a:extLst>
          </p:cNvPr>
          <p:cNvSpPr txBox="1">
            <a:spLocks/>
          </p:cNvSpPr>
          <p:nvPr/>
        </p:nvSpPr>
        <p:spPr>
          <a:xfrm>
            <a:off x="838200" y="422671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ore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ore-KR" dirty="0"/>
          </a:p>
          <a:p>
            <a:r>
              <a:rPr kumimoji="1" lang="ko-KR" altLang="en-US" dirty="0"/>
              <a:t>간단하게 </a:t>
            </a:r>
            <a:r>
              <a:rPr kumimoji="1" lang="ko-KR" altLang="en-US" dirty="0" err="1"/>
              <a:t>머클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패트리샤</a:t>
            </a:r>
            <a:r>
              <a:rPr kumimoji="1" lang="ko-KR" altLang="en-US" dirty="0"/>
              <a:t> 트리 루트 노드의 해시 값 반환 함수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1EF71C4D-2ACF-0579-B56B-BABA1725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5904471" cy="9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34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79A0C-DE60-F44D-8EAF-2E7548B0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+mj-ea"/>
              </a:rPr>
              <a:t>4.3.1.</a:t>
            </a:r>
            <a:r>
              <a:rPr kumimoji="1" lang="ko-KR" altLang="en-US" b="1" dirty="0">
                <a:latin typeface="+mj-ea"/>
              </a:rPr>
              <a:t> </a:t>
            </a:r>
            <a:r>
              <a:rPr kumimoji="1" lang="en-US" altLang="ko-Kore-KR" b="1" dirty="0">
                <a:latin typeface="+mj-ea"/>
              </a:rPr>
              <a:t>Transaction receipt</a:t>
            </a:r>
            <a:endParaRPr kumimoji="1" lang="ko-Kore-KR" altLang="en-US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249F-2EC8-F167-78B8-1BACCF65A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receipt:</a:t>
            </a:r>
            <a:r>
              <a:rPr kumimoji="1" lang="ko-KR" altLang="en-US" dirty="0">
                <a:latin typeface="+mn-ea"/>
              </a:rPr>
              <a:t> 각각의 트랜잭션의 실행 결과에 대한 정보를 기록한 것</a:t>
            </a:r>
            <a:endParaRPr kumimoji="1" lang="en-US" altLang="ko-KR" dirty="0">
              <a:latin typeface="+mn-ea"/>
            </a:endParaRPr>
          </a:p>
          <a:p>
            <a:endParaRPr kumimoji="1" lang="en-US" altLang="ko-Kore-KR" dirty="0">
              <a:latin typeface="+mn-ea"/>
            </a:endParaRPr>
          </a:p>
          <a:p>
            <a:r>
              <a:rPr kumimoji="1" lang="en-US" altLang="ko-Kore-KR" dirty="0">
                <a:latin typeface="+mn-ea"/>
              </a:rPr>
              <a:t>Transaction receipt </a:t>
            </a:r>
            <a:r>
              <a:rPr kumimoji="1" lang="en-US" altLang="ko-Kore-KR" dirty="0" err="1">
                <a:latin typeface="+mn-ea"/>
              </a:rPr>
              <a:t>trie</a:t>
            </a:r>
            <a:r>
              <a:rPr kumimoji="1" lang="ko-KR" altLang="en-US" dirty="0">
                <a:latin typeface="+mn-ea"/>
              </a:rPr>
              <a:t>에 저장되고 </a:t>
            </a:r>
            <a:r>
              <a:rPr kumimoji="1" lang="en-US" altLang="ko-KR" dirty="0">
                <a:latin typeface="+mn-ea"/>
              </a:rPr>
              <a:t>root hash</a:t>
            </a:r>
            <a:r>
              <a:rPr kumimoji="1" lang="ko-KR" altLang="en-US" dirty="0">
                <a:latin typeface="+mn-ea"/>
              </a:rPr>
              <a:t>는 블록 헤더에 기록</a:t>
            </a:r>
            <a:endParaRPr kumimoji="1" lang="en-US" altLang="ko-KR" dirty="0">
              <a:latin typeface="+mn-ea"/>
            </a:endParaRPr>
          </a:p>
          <a:p>
            <a:endParaRPr kumimoji="1" lang="en-US" altLang="ko-Kore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영수증은 </a:t>
            </a:r>
            <a:r>
              <a:rPr kumimoji="1" lang="en-US" altLang="ko-KR" dirty="0">
                <a:latin typeface="+mn-ea"/>
              </a:rPr>
              <a:t>5</a:t>
            </a:r>
            <a:r>
              <a:rPr kumimoji="1" lang="ko-KR" altLang="en-US" dirty="0">
                <a:latin typeface="+mn-ea"/>
              </a:rPr>
              <a:t>개의 항목을 가지는 </a:t>
            </a:r>
            <a:r>
              <a:rPr kumimoji="1" lang="ko-KR" altLang="en-US" dirty="0" err="1">
                <a:latin typeface="+mn-ea"/>
              </a:rPr>
              <a:t>튜플로</a:t>
            </a:r>
            <a:r>
              <a:rPr kumimoji="1" lang="ko-KR" altLang="en-US" dirty="0">
                <a:latin typeface="+mn-ea"/>
              </a:rPr>
              <a:t> 구성</a:t>
            </a:r>
            <a:endParaRPr kumimoji="1" lang="ko-Kore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4E42F5-B5E9-FB67-687C-0F08F5C5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38" y="4784053"/>
            <a:ext cx="3814402" cy="5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7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BF6671-CACC-F20E-1156-75F374F42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3542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ore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 —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트랜잭션 타입 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[0 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또는 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1]</a:t>
                </a:r>
                <a:endParaRPr lang="en-US" altLang="ko-KR" sz="2400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altLang="ko-Kore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 —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트랜잭션 상태 코드</a:t>
                </a:r>
                <a:r>
                  <a:rPr lang="en-US" altLang="ko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(</a:t>
                </a:r>
                <a:r>
                  <a:rPr lang="en-US" altLang="ko-Kore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http status code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와 </a:t>
                </a:r>
                <a:r>
                  <a:rPr lang="ko-KR" altLang="en-US" sz="2400" b="0" i="0" u="none" strike="noStrike" dirty="0" err="1">
                    <a:solidFill>
                      <a:srgbClr val="000000"/>
                    </a:solidFill>
                    <a:effectLst/>
                    <a:latin typeface="+mn-ea"/>
                  </a:rPr>
                  <a:t>비슷</a:t>
                </a:r>
                <a:r>
                  <a:rPr lang="en-US" altLang="ko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 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[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음이 아닌 정수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ko-Kore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 —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트랜잭션 발생 직후에 영수증을 포함하는 블록에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+mn-ea"/>
                  </a:rPr>
                  <a:t>서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사용된 누적 가스 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[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음이 아닌 정수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]</a:t>
                </a:r>
                <a:endParaRPr lang="en-US" altLang="ko-KR" sz="1600" dirty="0">
                  <a:solidFill>
                    <a:srgbClr val="000000"/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ore-KR" sz="24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ko-Kore-KR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 — </a:t>
                </a:r>
                <a:r>
                  <a:rPr lang="ko-KR" altLang="en-US" sz="24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트랜잭션 실행을 통해 만들어진 로그 집합 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[</a:t>
                </a:r>
                <a:r>
                  <a:rPr lang="ko-KR" altLang="en-US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로그 엔트리들의 집합</a:t>
                </a:r>
                <a:r>
                  <a:rPr lang="en-US" altLang="ko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ore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ore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, </a:t>
                </a:r>
                <a:r>
                  <a:rPr lang="en-US" altLang="ko-Kore-KR" sz="1600" dirty="0">
                    <a:solidFill>
                      <a:srgbClr val="000000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ore-KR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sz="1600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, …)]</a:t>
                </a:r>
              </a:p>
              <a:p>
                <a:endParaRPr kumimoji="1" lang="en-US" altLang="ko-Kore-KR" sz="1600" dirty="0">
                  <a:solidFill>
                    <a:srgbClr val="000000"/>
                  </a:solidFill>
                  <a:latin typeface="+mn-ea"/>
                </a:endParaRPr>
              </a:p>
              <a:p>
                <a:endParaRPr kumimoji="1" lang="en-US" altLang="ko-Kore-KR" sz="1600" dirty="0">
                  <a:solidFill>
                    <a:srgbClr val="000000"/>
                  </a:solidFill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ore-KR" sz="2000" dirty="0">
                    <a:solidFill>
                      <a:srgbClr val="000000"/>
                    </a:solidFill>
                    <a:latin typeface="+mn-ea"/>
                  </a:rPr>
                  <a:t>— </a:t>
                </a:r>
                <a:r>
                  <a:rPr kumimoji="1" lang="ko-KR" altLang="en-US" sz="2000" dirty="0" err="1">
                    <a:latin typeface="+mn-ea"/>
                  </a:rPr>
                  <a:t>로거의</a:t>
                </a:r>
                <a:r>
                  <a:rPr kumimoji="1" lang="ko-KR" altLang="en-US" sz="2000" dirty="0">
                    <a:latin typeface="+mn-ea"/>
                  </a:rPr>
                  <a:t> 주소</a:t>
                </a:r>
                <a:r>
                  <a:rPr kumimoji="1" lang="en-US" altLang="ko-Kore-KR" sz="1200" dirty="0">
                    <a:latin typeface="+mn-ea"/>
                  </a:rPr>
                  <a:t>[20 </a:t>
                </a:r>
                <a:r>
                  <a:rPr kumimoji="1" lang="ko-KR" altLang="en-US" sz="1200" dirty="0">
                    <a:latin typeface="+mn-ea"/>
                  </a:rPr>
                  <a:t>바이트</a:t>
                </a:r>
                <a:r>
                  <a:rPr kumimoji="1" lang="en-US" altLang="ko-KR" sz="1200" dirty="0">
                    <a:latin typeface="+mn-ea"/>
                  </a:rPr>
                  <a:t>]</a:t>
                </a:r>
                <a:endParaRPr kumimoji="1" lang="en-US" altLang="ko-KR" sz="2000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ore-KR" sz="2000" dirty="0">
                    <a:solidFill>
                      <a:srgbClr val="000000"/>
                    </a:solidFill>
                    <a:latin typeface="+mn-ea"/>
                  </a:rPr>
                  <a:t>— </a:t>
                </a:r>
                <a:r>
                  <a:rPr kumimoji="1" lang="en-US" altLang="ko-KR" sz="2000" dirty="0">
                    <a:latin typeface="+mn-ea"/>
                  </a:rPr>
                  <a:t>32</a:t>
                </a:r>
                <a:r>
                  <a:rPr kumimoji="1" lang="ko-KR" altLang="en-US" sz="2000" dirty="0">
                    <a:latin typeface="+mn-ea"/>
                  </a:rPr>
                  <a:t>바이트인 로그 토픽들의 집합 </a:t>
                </a:r>
                <a:r>
                  <a:rPr kumimoji="1" lang="en-US" altLang="ko-KR" sz="2000" dirty="0">
                    <a:latin typeface="+mn-ea"/>
                  </a:rPr>
                  <a:t>(</a:t>
                </a:r>
                <a:r>
                  <a:rPr kumimoji="1" lang="ko-KR" altLang="en-US" sz="2000" dirty="0">
                    <a:latin typeface="+mn-ea"/>
                  </a:rPr>
                  <a:t>공집합 가능</a:t>
                </a:r>
                <a:r>
                  <a:rPr kumimoji="1" lang="en-US" altLang="ko-KR" sz="2000" dirty="0">
                    <a:latin typeface="+mn-ea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kumimoji="1" lang="en-US" altLang="ko-Kore-KR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ore-KR" sz="2000" dirty="0">
                    <a:solidFill>
                      <a:srgbClr val="000000"/>
                    </a:solidFill>
                    <a:latin typeface="+mn-ea"/>
                  </a:rPr>
                  <a:t>— </a:t>
                </a:r>
                <a:r>
                  <a:rPr kumimoji="1" lang="ko-KR" altLang="en-US" sz="2000" dirty="0">
                    <a:latin typeface="+mn-ea"/>
                  </a:rPr>
                  <a:t>데이터의 바이트</a:t>
                </a:r>
                <a:endParaRPr kumimoji="1" lang="en-US" altLang="ko-KR" sz="2000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ko-KR" sz="2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kumimoji="1" lang="en-US" altLang="ko-KR" sz="2400" dirty="0">
                    <a:latin typeface="+mn-ea"/>
                  </a:rPr>
                  <a:t>— </a:t>
                </a:r>
                <a:r>
                  <a:rPr kumimoji="1" lang="ko-KR" altLang="en-US" sz="2400" dirty="0">
                    <a:latin typeface="+mn-ea"/>
                  </a:rPr>
                  <a:t>로그들의 정보로부터 구성된 </a:t>
                </a:r>
                <a:r>
                  <a:rPr kumimoji="1" lang="ko-KR" altLang="en-US" sz="2400" dirty="0" err="1">
                    <a:latin typeface="+mn-ea"/>
                  </a:rPr>
                  <a:t>블룸</a:t>
                </a:r>
                <a:r>
                  <a:rPr kumimoji="1" lang="ko-KR" altLang="en-US" sz="2400" dirty="0">
                    <a:latin typeface="+mn-ea"/>
                  </a:rPr>
                  <a:t> 필터</a:t>
                </a:r>
                <a:r>
                  <a:rPr kumimoji="1" lang="en-US" altLang="ko-KR" sz="2400" dirty="0">
                    <a:latin typeface="+mn-ea"/>
                  </a:rPr>
                  <a:t>(bloom filter) </a:t>
                </a:r>
                <a:r>
                  <a:rPr kumimoji="1" lang="en-US" altLang="ko-KR" sz="1600" dirty="0">
                    <a:latin typeface="+mn-ea"/>
                  </a:rPr>
                  <a:t>[256</a:t>
                </a:r>
                <a:r>
                  <a:rPr kumimoji="1" lang="ko-KR" altLang="en-US" sz="1600" dirty="0">
                    <a:latin typeface="+mn-ea"/>
                  </a:rPr>
                  <a:t>바이트의 해시</a:t>
                </a:r>
                <a:r>
                  <a:rPr kumimoji="1" lang="en-US" altLang="ko-KR" sz="1600" dirty="0">
                    <a:latin typeface="+mn-ea"/>
                  </a:rPr>
                  <a:t>]</a:t>
                </a:r>
                <a:endParaRPr kumimoji="1" lang="en-US" altLang="ko-KR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BF6671-CACC-F20E-1156-75F374F42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35421"/>
              </a:xfrm>
              <a:blipFill>
                <a:blip r:embed="rId2"/>
                <a:stretch>
                  <a:fillRect l="-844" t="-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9F9EE6F-29FB-5F37-F9B8-802AAEC1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" y="596954"/>
            <a:ext cx="5047593" cy="7656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51E958-B976-B47C-478B-5006CCEF1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29" y="4029513"/>
            <a:ext cx="3767960" cy="5388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7E43E2-14D7-7267-268A-2B4FB8C8A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076" y="4029513"/>
            <a:ext cx="7422553" cy="5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9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AD5F5-A3DC-EC1A-E944-C05B65B9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+mj-ea"/>
              </a:rPr>
              <a:t>4.3.2.</a:t>
            </a:r>
            <a:r>
              <a:rPr kumimoji="1" lang="ko-KR" altLang="en-US" b="1" dirty="0">
                <a:latin typeface="+mj-ea"/>
              </a:rPr>
              <a:t> </a:t>
            </a:r>
            <a:r>
              <a:rPr kumimoji="1" lang="en-US" altLang="ko-Kore-KR" b="1" dirty="0">
                <a:latin typeface="+mj-ea"/>
              </a:rPr>
              <a:t>Holistic Validity</a:t>
            </a:r>
            <a:endParaRPr kumimoji="1" lang="ko-Kore-KR" altLang="en-US" b="1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FB233-E971-0E6F-F014-3C4AEB9F51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ore-KR" altLang="en-US" dirty="0">
                    <a:latin typeface="+mn-ea"/>
                  </a:rPr>
                  <a:t>블록의</a:t>
                </a:r>
                <a:r>
                  <a:rPr kumimoji="1" lang="ko-KR" altLang="en-US" dirty="0">
                    <a:latin typeface="+mn-ea"/>
                  </a:rPr>
                  <a:t> 유효성을 주장하기 위한 몇 가지 조건</a:t>
                </a:r>
                <a:endParaRPr kumimoji="1" lang="en-US" altLang="ko-KR" dirty="0">
                  <a:latin typeface="+mn-ea"/>
                </a:endParaRPr>
              </a:p>
              <a:p>
                <a:r>
                  <a:rPr kumimoji="1" lang="en-US" altLang="ko-Kore-KR" dirty="0" err="1">
                    <a:latin typeface="+mn-ea"/>
                  </a:rPr>
                  <a:t>ommer</a:t>
                </a:r>
                <a:r>
                  <a:rPr kumimoji="1" lang="en-US" altLang="ko-Kore-KR" dirty="0">
                    <a:latin typeface="+mn-ea"/>
                  </a:rPr>
                  <a:t> and transaction block </a:t>
                </a:r>
                <a:r>
                  <a:rPr kumimoji="1" lang="ko-KR" altLang="en-US" dirty="0">
                    <a:latin typeface="+mn-ea"/>
                  </a:rPr>
                  <a:t>해시와 주어진 트랜잭션들</a:t>
                </a:r>
                <a:r>
                  <a:rPr kumimoji="1" lang="en-US" altLang="ko-KR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+mn-ea"/>
                  </a:rPr>
                  <a:t>)</a:t>
                </a:r>
                <a:r>
                  <a:rPr kumimoji="1" lang="ko-KR" altLang="en-US" dirty="0">
                    <a:latin typeface="+mn-ea"/>
                  </a:rPr>
                  <a:t>과의 모순이 없어야 한다</a:t>
                </a:r>
                <a:r>
                  <a:rPr kumimoji="1" lang="en-US" altLang="ko-KR" dirty="0">
                    <a:latin typeface="+mn-ea"/>
                  </a:rPr>
                  <a:t>.</a:t>
                </a:r>
              </a:p>
              <a:p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base state(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부모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 </a:t>
                </a:r>
                <a14:m>
                  <m:oMath xmlns:m="http://schemas.openxmlformats.org/officeDocument/2006/math">
                    <m:r>
                      <a:rPr lang="en-US" altLang="ko-KR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에서 순서대로 트랜잭션을 실행했을 때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,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새로운 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state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결과물은 다음을 만족해야 한다</a:t>
                </a:r>
                <a:r>
                  <a:rPr lang="en-US" altLang="ko-KR" dirty="0">
                    <a:solidFill>
                      <a:srgbClr val="000000"/>
                    </a:solidFill>
                    <a:latin typeface="+mn-ea"/>
                  </a:rPr>
                  <a:t>.</a:t>
                </a:r>
                <a:endParaRPr kumimoji="1" lang="en-US" altLang="ko-Kore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8FB233-E971-0E6F-F014-3C4AEB9F51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56934FD-9C2B-4DCA-6D2E-34DA64BE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14" y="4162097"/>
            <a:ext cx="4747135" cy="24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5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005C84-4F4C-3663-6611-28FF7CD0DC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88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ko-KR" b="0" i="0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블록 레벨의 상태 전이 함수</a:t>
                </a:r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endParaRPr lang="en-US" altLang="ko-KR" dirty="0">
                  <a:solidFill>
                    <a:srgbClr val="000000"/>
                  </a:solidFill>
                  <a:latin typeface="+mn-ea"/>
                </a:endParaRPr>
              </a:p>
              <a:p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는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world-state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collapse function_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펼침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(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전개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,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붕괴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함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</a:rPr>
                  <a:t>수</a:t>
                </a:r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endParaRPr lang="en-US" altLang="ko-KR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원래 상태에서 만든 블록을 연결하여 만든 새로운 상태의 루트 노드 해시 값이 </a:t>
                </a:r>
                <a:r>
                  <a:rPr lang="en-US" altLang="ko-Kore-KR" b="0" i="0" u="none" strike="noStrike" dirty="0" err="1">
                    <a:solidFill>
                      <a:srgbClr val="000000"/>
                    </a:solidFill>
                    <a:effectLst/>
                    <a:latin typeface="+mn-ea"/>
                  </a:rPr>
                  <a:t>stateRoot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값과 같아야 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005C84-4F4C-3663-6611-28FF7CD0DC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88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ADB3177-65A7-9F72-059E-41CC69D2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87855"/>
            <a:ext cx="4641402" cy="5500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78F128-6CE0-AB96-FC54-6D42FCFB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75761"/>
            <a:ext cx="6389327" cy="15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1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79D3DF-1E14-DD70-18B8-77C1DFE4A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ko-Kore-KR" dirty="0">
                    <a:latin typeface="+mn-ea"/>
                  </a:rPr>
                  <a:t> a list of </a:t>
                </a:r>
                <a:r>
                  <a:rPr kumimoji="1" lang="en-US" altLang="ko-Kore-KR" dirty="0" err="1">
                    <a:latin typeface="+mn-ea"/>
                  </a:rPr>
                  <a:t>ommer</a:t>
                </a:r>
                <a:r>
                  <a:rPr kumimoji="1" lang="en-US" altLang="ko-Kore-KR" dirty="0">
                    <a:latin typeface="+mn-ea"/>
                  </a:rPr>
                  <a:t> block headers</a:t>
                </a: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r>
                  <a:rPr kumimoji="1" lang="en-US" altLang="ko-KR" dirty="0" err="1">
                    <a:latin typeface="+mn-ea"/>
                  </a:rPr>
                  <a:t>ommerHash</a:t>
                </a:r>
                <a:r>
                  <a:rPr kumimoji="1" lang="en-US" altLang="ko-KR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+mn-ea"/>
                  </a:rPr>
                  <a:t>)</a:t>
                </a:r>
                <a:r>
                  <a:rPr kumimoji="1" lang="ko-KR" altLang="en-US" dirty="0">
                    <a:latin typeface="+mn-ea"/>
                  </a:rPr>
                  <a:t>는 </a:t>
                </a:r>
                <a:r>
                  <a:rPr kumimoji="1" lang="en-US" altLang="ko-KR" dirty="0" err="1">
                    <a:latin typeface="+mn-ea"/>
                  </a:rPr>
                  <a:t>ommer</a:t>
                </a:r>
                <a:r>
                  <a:rPr kumimoji="1" lang="en-US" altLang="ko-KR" dirty="0">
                    <a:latin typeface="+mn-ea"/>
                  </a:rPr>
                  <a:t> block header</a:t>
                </a:r>
                <a:r>
                  <a:rPr kumimoji="1" lang="ko-KR" altLang="en-US" dirty="0" err="1">
                    <a:latin typeface="+mn-ea"/>
                  </a:rPr>
                  <a:t>튜플</a:t>
                </a:r>
                <a:r>
                  <a:rPr kumimoji="1" lang="ko-KR" altLang="en-US" dirty="0">
                    <a:latin typeface="+mn-ea"/>
                  </a:rPr>
                  <a:t> 집합에 </a:t>
                </a:r>
                <a:r>
                  <a:rPr kumimoji="1" lang="en-US" altLang="ko-KR" dirty="0">
                    <a:latin typeface="+mn-ea"/>
                  </a:rPr>
                  <a:t>RLP</a:t>
                </a:r>
                <a:r>
                  <a:rPr kumimoji="1" lang="ko-KR" altLang="en-US" dirty="0" err="1">
                    <a:latin typeface="+mn-ea"/>
                  </a:rPr>
                  <a:t>를</a:t>
                </a:r>
                <a:r>
                  <a:rPr kumimoji="1" lang="ko-KR" altLang="en-US" dirty="0">
                    <a:latin typeface="+mn-ea"/>
                  </a:rPr>
                  <a:t> 적용하고 해시 값을 구한 것과 같다</a:t>
                </a:r>
                <a:r>
                  <a:rPr kumimoji="1" lang="en-US" altLang="ko-KR" dirty="0"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879D3DF-1E14-DD70-18B8-77C1DFE4A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6D53852-59C5-24ED-22CE-85E3BAC1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1483"/>
            <a:ext cx="5087800" cy="494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41D0BE-B2CF-CC06-7D1E-EFBA18AD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05709"/>
            <a:ext cx="6597869" cy="8973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77B9B5-EF84-B5BB-8523-3EE82C76D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84916"/>
            <a:ext cx="7239000" cy="4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56D556E-467E-A04A-A76E-FA60A58CA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pPr marL="0" indent="0">
                  <a:buNone/>
                </a:pPr>
                <a:endParaRPr kumimoji="1" lang="en-US" altLang="ko-Kore-KR" dirty="0">
                  <a:latin typeface="+mn-ea"/>
                </a:endParaRPr>
              </a:p>
              <a:p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r>
                  <a:rPr lang="en-US" altLang="ko-Kore-KR" b="0" i="0" u="none" strike="noStrike" dirty="0" err="1">
                    <a:solidFill>
                      <a:srgbClr val="000000"/>
                    </a:solidFill>
                    <a:effectLst/>
                    <a:latin typeface="+mn-ea"/>
                  </a:rPr>
                  <a:t>transactionRoot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ore-KR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US" altLang="ko-Kore-KR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와 </a:t>
                </a:r>
                <a14:m>
                  <m:oMath xmlns:m="http://schemas.openxmlformats.org/officeDocument/2006/math"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번째 트랜잭션을 인수로 하는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함수 결과값 집합에 대한 루트 노드 해시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값과 같아야 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56D556E-467E-A04A-A76E-FA60A58CA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4CF993-4ECC-6208-AE40-C7948C26F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9216"/>
            <a:ext cx="5742738" cy="922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7F7A8C-05F3-4191-7F2A-6973D473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09402"/>
            <a:ext cx="4927600" cy="1803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957103-90D8-F456-F784-2067825D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752" y="3215504"/>
            <a:ext cx="1912007" cy="6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00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CE56EB-8372-5F0A-1CED-143D4E43BC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pPr marL="0" indent="0">
                  <a:buNone/>
                </a:pPr>
                <a:endParaRPr lang="en-US" altLang="ko-Kore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r>
                  <a:rPr lang="en-US" altLang="ko-Kore-KR" b="0" i="0" u="none" strike="noStrike" dirty="0" err="1">
                    <a:solidFill>
                      <a:srgbClr val="000000"/>
                    </a:solidFill>
                    <a:effectLst/>
                    <a:latin typeface="+mn-ea"/>
                  </a:rPr>
                  <a:t>receiptRoot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ore-KR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ore-KR" b="0" i="1" u="none" strike="noStrike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  <m:r>
                      <a:rPr lang="en-US" altLang="ko-Kore-KR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와 </a:t>
                </a:r>
                <a14:m>
                  <m:oMath xmlns:m="http://schemas.openxmlformats.org/officeDocument/2006/math">
                    <m:r>
                      <a:rPr lang="en-US" altLang="ko-Kore-KR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번째 영수증을 인수로 하는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함수 결과값 집합에 대한 루트 노드 해시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값과 같아야 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CE56EB-8372-5F0A-1CED-143D4E43BC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7B6F4D6-69BE-EDCC-F015-169CC3A2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68662"/>
            <a:ext cx="5257800" cy="863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154FC-DE2D-F4AE-083D-0EC6640B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17700"/>
            <a:ext cx="5288846" cy="16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859190-4EE5-AA54-11C5-5F4A4DACC5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logsBloom(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ore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는 트랜잭션 영수증들</a:t>
                </a:r>
                <a:r>
                  <a:rPr lang="ko-KR" altLang="en-US" dirty="0">
                    <a:solidFill>
                      <a:srgbClr val="000000"/>
                    </a:solidFill>
                    <a:latin typeface="+mn-ea"/>
                  </a:rPr>
                  <a:t>의 모든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bloom filter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에 대한 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OR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연산을 적용한 것과 같아야 한다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859190-4EE5-AA54-11C5-5F4A4DACC5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A92E450-31EE-15DF-DBBE-21B098BCA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81037"/>
            <a:ext cx="3694185" cy="6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64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B96DC-E6AE-3229-8DD8-81801C2E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+mj-ea"/>
              </a:rPr>
              <a:t>4.3.4.</a:t>
            </a:r>
            <a:r>
              <a:rPr kumimoji="1" lang="ko-KR" altLang="en-US" b="1" dirty="0">
                <a:latin typeface="+mj-ea"/>
              </a:rPr>
              <a:t> </a:t>
            </a:r>
            <a:r>
              <a:rPr kumimoji="1" lang="en-US" altLang="ko-KR" b="1" dirty="0">
                <a:latin typeface="+mj-ea"/>
              </a:rPr>
              <a:t>Block Header Validity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A234AC-B09C-A524-668B-9D3E5DD594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ko-KR" altLang="en-US" dirty="0">
                    <a:latin typeface="+mn-ea"/>
                  </a:rPr>
                  <a:t>블록 번호는 부모 블록 번호에 하나가 증가된 값이어야 한다</a:t>
                </a:r>
                <a:r>
                  <a:rPr kumimoji="1" lang="en-US" altLang="ko-KR" dirty="0">
                    <a:latin typeface="+mn-ea"/>
                  </a:rPr>
                  <a:t>.</a:t>
                </a:r>
              </a:p>
              <a:p>
                <a:endParaRPr kumimoji="1" lang="en-US" altLang="ko-Kore-KR" dirty="0">
                  <a:latin typeface="+mn-ea"/>
                </a:endParaRPr>
              </a:p>
              <a:p>
                <a:r>
                  <a:rPr kumimoji="1" lang="ko-KR" altLang="en-US" dirty="0">
                    <a:latin typeface="+mn-ea"/>
                  </a:rPr>
                  <a:t>블록 헤더에 대한 규정 난이도</a:t>
                </a:r>
                <a:r>
                  <a:rPr kumimoji="1" lang="en-US" altLang="ko-KR" dirty="0">
                    <a:latin typeface="+mn-ea"/>
                  </a:rPr>
                  <a:t>(</a:t>
                </a:r>
                <a:r>
                  <a:rPr kumimoji="1" lang="en-US" altLang="ko-Kore-KR" dirty="0">
                    <a:latin typeface="+mn-ea"/>
                  </a:rPr>
                  <a:t>canonical difficulty) </a:t>
                </a:r>
                <a14:m>
                  <m:oMath xmlns:m="http://schemas.openxmlformats.org/officeDocument/2006/math"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ko-Kore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dirty="0">
                    <a:latin typeface="+mn-ea"/>
                  </a:rPr>
                  <a:t>는 제네시스 블록</a:t>
                </a:r>
                <a:r>
                  <a:rPr kumimoji="1" lang="en-US" altLang="ko-KR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ko-Kore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+mn-ea"/>
                  </a:rPr>
                  <a:t> = 0)</a:t>
                </a:r>
                <a:r>
                  <a:rPr kumimoji="1" lang="ko-KR" altLang="en-US" dirty="0">
                    <a:latin typeface="+mn-ea"/>
                  </a:rPr>
                  <a:t>인 경우와 아닌 경우로 나뉜다</a:t>
                </a:r>
                <a:r>
                  <a:rPr kumimoji="1" lang="en-US" altLang="ko-KR" dirty="0"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9A234AC-B09C-A524-668B-9D3E5DD594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B458A68-8036-2510-D4EA-323089E0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34" y="2317460"/>
            <a:ext cx="2278117" cy="4852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2F5B0F-C855-EC6B-10FA-581693C7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234" y="3658729"/>
            <a:ext cx="4695497" cy="8311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667760-AD76-DB29-35FE-3C16DD82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129" y="3658729"/>
            <a:ext cx="6030098" cy="28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9285C-24E4-53D0-E665-01C8B1F17A65}"/>
              </a:ext>
            </a:extLst>
          </p:cNvPr>
          <p:cNvSpPr txBox="1"/>
          <p:nvPr/>
        </p:nvSpPr>
        <p:spPr>
          <a:xfrm>
            <a:off x="270831" y="362990"/>
            <a:ext cx="238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World State</a:t>
            </a:r>
            <a:endParaRPr kumimoji="1" lang="ko-Kore-KR" altLang="en-US" sz="3600" dirty="0"/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7C0EEA49-D7B0-38C2-ED5E-B270BD99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2207"/>
            <a:ext cx="7772400" cy="491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EDD9A5-E16F-EF79-FEEB-C0359424AC4A}"/>
              </a:ext>
            </a:extLst>
          </p:cNvPr>
          <p:cNvSpPr txBox="1"/>
          <p:nvPr/>
        </p:nvSpPr>
        <p:spPr>
          <a:xfrm>
            <a:off x="1866861" y="5998464"/>
            <a:ext cx="845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World State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160</a:t>
            </a:r>
            <a:r>
              <a:rPr kumimoji="1" lang="ko-KR" altLang="en-US" dirty="0"/>
              <a:t>비트의 주소와 </a:t>
            </a:r>
            <a:r>
              <a:rPr kumimoji="1" lang="en-US" altLang="ko-KR" dirty="0"/>
              <a:t>RLP </a:t>
            </a:r>
            <a:r>
              <a:rPr kumimoji="1" lang="ko-KR" altLang="en-US" dirty="0"/>
              <a:t>데이터 구조로 </a:t>
            </a:r>
            <a:r>
              <a:rPr kumimoji="1" lang="ko-KR" altLang="en-US" dirty="0" err="1"/>
              <a:t>직렬화된</a:t>
            </a:r>
            <a:r>
              <a:rPr kumimoji="1" lang="ko-KR" altLang="en-US" dirty="0"/>
              <a:t> 계정 상태의 매핑이다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6843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FA3922-0C45-C53E-363F-5CA5C07F1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06122"/>
                <a:ext cx="10515600" cy="5888968"/>
              </a:xfrm>
            </p:spPr>
            <p:txBody>
              <a:bodyPr/>
              <a:lstStyle/>
              <a:p>
                <a:r>
                  <a:rPr kumimoji="1" lang="en-US" altLang="ko-Kore-KR" dirty="0">
                    <a:latin typeface="+mn-ea"/>
                  </a:rPr>
                  <a:t>canonical gas limit </a:t>
                </a:r>
                <a:r>
                  <a:rPr kumimoji="1" lang="ko-Kore-KR" altLang="en-US" dirty="0">
                    <a:latin typeface="+mn-ea"/>
                  </a:rPr>
                  <a:t>규정</a:t>
                </a:r>
                <a:r>
                  <a:rPr kumimoji="1" lang="ko-KR" altLang="en-US" dirty="0">
                    <a:latin typeface="+mn-ea"/>
                  </a:rPr>
                  <a:t> 가스 </a:t>
                </a:r>
                <a:r>
                  <a:rPr kumimoji="1" lang="ko-KR" altLang="en-US" dirty="0" err="1">
                    <a:latin typeface="+mn-ea"/>
                  </a:rPr>
                  <a:t>리밋</a:t>
                </a:r>
                <a:r>
                  <a:rPr kumimoji="1" lang="en-US" altLang="ko-KR" dirty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ko-KR" dirty="0">
                    <a:latin typeface="+mn-ea"/>
                  </a:rPr>
                  <a:t>)</a:t>
                </a: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endParaRPr kumimoji="1" lang="en-US" altLang="ko-Kore-KR" dirty="0">
                  <a:latin typeface="+mn-ea"/>
                </a:endParaRPr>
              </a:p>
              <a:p>
                <a:r>
                  <a:rPr kumimoji="1" lang="ko-KR" altLang="en-US" dirty="0">
                    <a:latin typeface="+mn-ea"/>
                  </a:rPr>
                  <a:t>사용된 </a:t>
                </a:r>
                <a:r>
                  <a:rPr kumimoji="1" lang="ko-KR" altLang="en-US" dirty="0" err="1">
                    <a:latin typeface="+mn-ea"/>
                  </a:rPr>
                  <a:t>가스량은</a:t>
                </a:r>
                <a:r>
                  <a:rPr kumimoji="1" lang="ko-KR" altLang="en-US" dirty="0">
                    <a:latin typeface="+mn-ea"/>
                  </a:rPr>
                  <a:t> 가스 </a:t>
                </a:r>
                <a:r>
                  <a:rPr kumimoji="1" lang="ko-KR" altLang="en-US" dirty="0" err="1">
                    <a:latin typeface="+mn-ea"/>
                  </a:rPr>
                  <a:t>리밋과</a:t>
                </a:r>
                <a:r>
                  <a:rPr kumimoji="1" lang="ko-KR" altLang="en-US" dirty="0">
                    <a:latin typeface="+mn-ea"/>
                  </a:rPr>
                  <a:t> 같거나 작아야 한다</a:t>
                </a:r>
                <a:r>
                  <a:rPr kumimoji="1" lang="en-US" altLang="ko-KR" dirty="0">
                    <a:latin typeface="+mn-ea"/>
                  </a:rPr>
                  <a:t>.</a:t>
                </a:r>
              </a:p>
              <a:p>
                <a:endParaRPr kumimoji="1" lang="en-US" altLang="ko-Kore-KR" dirty="0">
                  <a:latin typeface="+mn-ea"/>
                </a:endParaRPr>
              </a:p>
              <a:p>
                <a:r>
                  <a:rPr kumimoji="1" lang="ko-KR" altLang="en-US" dirty="0">
                    <a:latin typeface="+mn-ea"/>
                  </a:rPr>
                  <a:t>타임스탬프는 부모 타임스탬프 값보다 커야 한다</a:t>
                </a:r>
                <a:r>
                  <a:rPr kumimoji="1" lang="en-US" altLang="ko-KR" dirty="0">
                    <a:latin typeface="+mn-ea"/>
                  </a:rPr>
                  <a:t>.</a:t>
                </a:r>
              </a:p>
              <a:p>
                <a:endParaRPr kumimoji="1" lang="en-US" altLang="ko-Kore-KR" dirty="0">
                  <a:latin typeface="+mn-ea"/>
                </a:endParaRPr>
              </a:p>
              <a:p>
                <a:r>
                  <a:rPr kumimoji="1" lang="en-US" altLang="ko-Kore-KR" dirty="0" err="1">
                    <a:latin typeface="+mn-ea"/>
                  </a:rPr>
                  <a:t>extraData</a:t>
                </a:r>
                <a:r>
                  <a:rPr kumimoji="1" lang="ko-KR" altLang="en-US" dirty="0">
                    <a:latin typeface="+mn-ea"/>
                  </a:rPr>
                  <a:t>의 크기는 </a:t>
                </a:r>
                <a:r>
                  <a:rPr kumimoji="1" lang="en-US" altLang="ko-KR" dirty="0">
                    <a:latin typeface="+mn-ea"/>
                  </a:rPr>
                  <a:t>32</a:t>
                </a:r>
                <a:r>
                  <a:rPr kumimoji="1" lang="ko-KR" altLang="en-US" dirty="0">
                    <a:latin typeface="+mn-ea"/>
                  </a:rPr>
                  <a:t>바이트보다 작아야 한다</a:t>
                </a:r>
                <a:r>
                  <a:rPr kumimoji="1" lang="en-US" altLang="ko-KR" dirty="0">
                    <a:latin typeface="+mn-ea"/>
                  </a:rPr>
                  <a:t>.</a:t>
                </a:r>
                <a:endParaRPr kumimoji="1" lang="en-US" altLang="ko-Kore-KR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FA3922-0C45-C53E-363F-5CA5C07F1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06122"/>
                <a:ext cx="10515600" cy="5888968"/>
              </a:xfrm>
              <a:blipFill>
                <a:blip r:embed="rId2"/>
                <a:stretch>
                  <a:fillRect l="-1086" t="-172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3879C57-B0CD-B348-7D3A-10AD8153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6669"/>
            <a:ext cx="4159469" cy="1992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B96108-F59B-7273-5133-E5C4E66F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29270"/>
            <a:ext cx="1542393" cy="536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08BFD7-EFF5-1828-7C26-A4EB453AC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2591"/>
            <a:ext cx="2320158" cy="531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FCCEC7-83EE-2470-0DE7-9537B731B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884885"/>
            <a:ext cx="1915510" cy="6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5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9A7B05-8723-39F5-9019-3BFDF0E2B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2D81C9-D606-A00D-25E1-74436246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" y="416442"/>
            <a:ext cx="7772400" cy="602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0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5AE2D-F64D-6C15-4AB1-869F4F10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+mj-ea"/>
              </a:rPr>
              <a:t>6. TRANSACTION EXECUTION</a:t>
            </a:r>
            <a:endParaRPr kumimoji="1" lang="ko-Kore-KR" altLang="en-US" b="1" dirty="0"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2A2E5-FAD5-A7FF-20E4-8B45D67AD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>
                <a:latin typeface="+mn-ea"/>
              </a:rPr>
              <a:t>실행되는</a:t>
            </a:r>
            <a:r>
              <a:rPr kumimoji="1" lang="ko-KR" altLang="en-US" dirty="0">
                <a:latin typeface="+mn-ea"/>
              </a:rPr>
              <a:t> 모든 트랜잭션은 먼저 다음 검증들을 통과해야 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뒤에 추가적인 바이트가 없는 </a:t>
            </a:r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+mn-ea"/>
              </a:rPr>
              <a:t>RLP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형식을 가지는 트랜잭션이다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트랜잭션 서명이 유효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타당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하다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트랜잭션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논스가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유효하다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 (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발송자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계정의 현재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논스와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동일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발송자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계정에 배포된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컨트랙트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코드가 없다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 (</a:t>
            </a:r>
            <a:r>
              <a:rPr lang="en-US" altLang="ko-Kore-KR" b="0" i="0" dirty="0">
                <a:effectLst/>
                <a:latin typeface="+mn-ea"/>
                <a:hlinkClick r:id="rId2"/>
              </a:rPr>
              <a:t>EIP-3607</a:t>
            </a:r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+mn-ea"/>
              </a:rPr>
              <a:t>)</a:t>
            </a: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+mn-ea"/>
              </a:rPr>
              <a:t>gas limit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이 트랜잭션에 사용되는 고유 </a:t>
            </a:r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+mn-ea"/>
              </a:rPr>
              <a:t>gas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보다 작으면 안된다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발송자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 계정 잔고는 적어도 선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+mn-ea"/>
              </a:rPr>
              <a:t>지불금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en-US" altLang="ko-Kore-KR" b="0" i="0" u="none" strike="noStrike" dirty="0">
                <a:solidFill>
                  <a:srgbClr val="000000"/>
                </a:solidFill>
                <a:effectLst/>
                <a:latin typeface="+mn-ea"/>
              </a:rPr>
              <a:t>up-front payment)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</a:rPr>
              <a:t>은 가지고 있어야한다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kumimoji="1" lang="ko-Kore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1942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D00D8-7BF2-6811-8A45-7F6FB72E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388"/>
            <a:ext cx="10515600" cy="1325563"/>
          </a:xfrm>
        </p:spPr>
        <p:txBody>
          <a:bodyPr/>
          <a:lstStyle/>
          <a:p>
            <a:r>
              <a:rPr kumimoji="1" lang="en-US" altLang="ko-Kore-KR" b="1" dirty="0">
                <a:latin typeface="+mj-ea"/>
              </a:rPr>
              <a:t>EIP-3607</a:t>
            </a:r>
            <a:endParaRPr kumimoji="1" lang="ko-Kore-KR" altLang="en-US" b="1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B44D59-4E0A-6264-57DC-A4BE86A9D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6030"/>
                <a:ext cx="10515600" cy="4351338"/>
              </a:xfrm>
            </p:spPr>
            <p:txBody>
              <a:bodyPr/>
              <a:lstStyle/>
              <a:p>
                <a:r>
                  <a:rPr lang="ko-KR" altLang="en-US" b="0" i="0" u="none" strike="noStrike" dirty="0" err="1">
                    <a:solidFill>
                      <a:srgbClr val="000000"/>
                    </a:solidFill>
                    <a:effectLst/>
                    <a:latin typeface="+mn-ea"/>
                  </a:rPr>
                  <a:t>이더리움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 주소는 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160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비트</a:t>
                </a:r>
                <a:endParaRPr lang="en-US" altLang="ko-KR" b="0" i="0" u="none" strike="noStrike" dirty="0">
                  <a:solidFill>
                    <a:srgbClr val="000000"/>
                  </a:solidFill>
                  <a:effectLst/>
                  <a:latin typeface="+mn-ea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약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번의 컴퓨팅 연산으로 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contract account(CA)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와 </a:t>
                </a:r>
                <a:r>
                  <a:rPr lang="en-US" altLang="ko-Kore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externally owned account(EOA)</a:t>
                </a:r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간의 충돌을 만들어낼 가능성이 있다</a:t>
                </a:r>
                <a:endParaRPr lang="en-US" altLang="ko-KR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lang="ko-KR" altLang="en-US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이는 공격자가 유저의 자금을 빨아들일 수 있다는 것이다</a:t>
                </a:r>
                <a:r>
                  <a:rPr lang="en-US" altLang="ko-KR" b="0" i="0" u="none" strike="noStrike" dirty="0">
                    <a:solidFill>
                      <a:srgbClr val="000000"/>
                    </a:solidFill>
                    <a:effectLst/>
                    <a:latin typeface="+mn-ea"/>
                  </a:rPr>
                  <a:t>.</a:t>
                </a:r>
              </a:p>
              <a:p>
                <a:endParaRPr kumimoji="1" lang="en-US" altLang="ko-Kore-KR" dirty="0">
                  <a:solidFill>
                    <a:srgbClr val="000000"/>
                  </a:solidFill>
                  <a:latin typeface="+mn-ea"/>
                </a:endParaRPr>
              </a:p>
              <a:p>
                <a:r>
                  <a:rPr kumimoji="1" lang="en-US" altLang="ko-Kore-KR" dirty="0">
                    <a:solidFill>
                      <a:srgbClr val="000000"/>
                    </a:solidFill>
                    <a:latin typeface="+mn-ea"/>
                  </a:rPr>
                  <a:t>Solution: </a:t>
                </a:r>
                <a:r>
                  <a:rPr kumimoji="1" lang="en-US" altLang="ko-Kore-KR" dirty="0" err="1">
                    <a:solidFill>
                      <a:srgbClr val="000000"/>
                    </a:solidFill>
                    <a:latin typeface="+mn-ea"/>
                  </a:rPr>
                  <a:t>tx.sender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+mn-ea"/>
                  </a:rPr>
                  <a:t>가 </a:t>
                </a:r>
                <a:r>
                  <a:rPr kumimoji="1" lang="en-US" altLang="ko-Kore-KR" dirty="0">
                    <a:solidFill>
                      <a:srgbClr val="000000"/>
                    </a:solidFill>
                    <a:latin typeface="+mn-ea"/>
                  </a:rPr>
                  <a:t>CODEHASH != EMPTYCODEHASH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+mn-ea"/>
                  </a:rPr>
                  <a:t>라면 </a:t>
                </a:r>
                <a:r>
                  <a:rPr kumimoji="1" lang="en-US" altLang="ko-Kore-KR" dirty="0">
                    <a:solidFill>
                      <a:srgbClr val="000000"/>
                    </a:solidFill>
                    <a:latin typeface="+mn-ea"/>
                  </a:rPr>
                  <a:t>reject 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+mn-ea"/>
                  </a:rPr>
                  <a:t>시킨다</a:t>
                </a:r>
                <a:r>
                  <a:rPr kumimoji="1" lang="en-US" altLang="ko-KR" dirty="0">
                    <a:solidFill>
                      <a:srgbClr val="000000"/>
                    </a:solidFill>
                    <a:latin typeface="+mn-ea"/>
                  </a:rPr>
                  <a:t>.</a:t>
                </a:r>
                <a:endParaRPr kumimoji="1" lang="ko-Kore-KR" altLang="en-US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B44D59-4E0A-6264-57DC-A4BE86A9D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6030"/>
                <a:ext cx="10515600" cy="4351338"/>
              </a:xfrm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7967B6E-1D3E-7BBB-D351-41F65728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091996"/>
            <a:ext cx="7772400" cy="26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419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7946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계정 생성 </a:t>
            </a:r>
            <a:r>
              <a:rPr kumimoji="1" lang="en-US" altLang="ko-KR" sz="3600" dirty="0"/>
              <a:t>parameter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CBC83CEC-CC57-A2F2-7FB2-8BA985A2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31" y="1897344"/>
            <a:ext cx="6361488" cy="3601581"/>
          </a:xfrm>
          <a:prstGeom prst="rect">
            <a:avLst/>
          </a:prstGeom>
        </p:spPr>
      </p:pic>
      <p:pic>
        <p:nvPicPr>
          <p:cNvPr id="7" name="그림 6" descr="폰트, 타이포그래피, 그래픽, 서예이(가) 표시된 사진&#10;&#10;자동 생성된 설명">
            <a:extLst>
              <a:ext uri="{FF2B5EF4-FFF2-40B4-BE49-F238E27FC236}">
                <a16:creationId xmlns:a16="http://schemas.microsoft.com/office/drawing/2014/main" id="{A9680C92-4538-240C-0C9F-6AAED3EAB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092" y="3962291"/>
            <a:ext cx="1731512" cy="52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DD027B-FDFD-F13D-DD5A-407CE7C56102}"/>
              </a:ext>
            </a:extLst>
          </p:cNvPr>
          <p:cNvSpPr txBox="1"/>
          <p:nvPr/>
        </p:nvSpPr>
        <p:spPr>
          <a:xfrm>
            <a:off x="6776581" y="4747364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왜</a:t>
            </a:r>
            <a:r>
              <a:rPr kumimoji="1" lang="ko-KR" altLang="en-US" dirty="0"/>
              <a:t> </a:t>
            </a:r>
            <a:r>
              <a:rPr kumimoji="1" lang="en-US" altLang="ko-KR" dirty="0"/>
              <a:t>Salt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32</a:t>
            </a:r>
            <a:r>
              <a:rPr kumimoji="1" lang="ko-KR" altLang="en-US" dirty="0"/>
              <a:t>바이트 이하  </a:t>
            </a:r>
            <a:r>
              <a:rPr kumimoji="1" lang="en-US" altLang="ko-KR" dirty="0"/>
              <a:t>or 0</a:t>
            </a:r>
            <a:r>
              <a:rPr kumimoji="1" lang="ko-KR" altLang="en-US" dirty="0"/>
              <a:t> 바이트 일까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6428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10481-46F2-D9D1-64C9-C85A0CF9DE88}"/>
              </a:ext>
            </a:extLst>
          </p:cNvPr>
          <p:cNvSpPr txBox="1"/>
          <p:nvPr/>
        </p:nvSpPr>
        <p:spPr>
          <a:xfrm>
            <a:off x="270831" y="362990"/>
            <a:ext cx="690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계정 주소 생성</a:t>
            </a:r>
            <a:endParaRPr kumimoji="1" lang="ko-Kore-KR" altLang="en-US" sz="3600" dirty="0"/>
          </a:p>
        </p:txBody>
      </p:sp>
      <p:pic>
        <p:nvPicPr>
          <p:cNvPr id="4" name="그림 3" descr="텍스트, 폰트, 화이트, 스크린샷이(가) 표시된 사진&#10;&#10;자동 생성된 설명">
            <a:extLst>
              <a:ext uri="{FF2B5EF4-FFF2-40B4-BE49-F238E27FC236}">
                <a16:creationId xmlns:a16="http://schemas.microsoft.com/office/drawing/2014/main" id="{0EF58EB3-E040-5639-9B86-13D73913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292350"/>
            <a:ext cx="7353300" cy="227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AA670-7DA3-DEA3-6F3C-1942E8684069}"/>
              </a:ext>
            </a:extLst>
          </p:cNvPr>
          <p:cNvSpPr txBox="1"/>
          <p:nvPr/>
        </p:nvSpPr>
        <p:spPr>
          <a:xfrm>
            <a:off x="727382" y="5248405"/>
            <a:ext cx="11442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CREATE   : Sender</a:t>
            </a:r>
            <a:r>
              <a:rPr lang="ko-KR" altLang="en-US" dirty="0"/>
              <a:t> 주소와 </a:t>
            </a:r>
            <a:r>
              <a:rPr lang="en-US" altLang="ko-KR" dirty="0"/>
              <a:t>nonce </a:t>
            </a:r>
            <a:r>
              <a:rPr lang="ko-KR" altLang="en-US" dirty="0"/>
              <a:t>값을 </a:t>
            </a:r>
            <a:r>
              <a:rPr lang="en-US" altLang="ko-KR" dirty="0"/>
              <a:t>RLP </a:t>
            </a:r>
            <a:r>
              <a:rPr lang="ko-KR" altLang="en-US" dirty="0"/>
              <a:t>인코딩 후 </a:t>
            </a:r>
            <a:r>
              <a:rPr lang="en-US" altLang="ko-KR" dirty="0"/>
              <a:t>KEC256</a:t>
            </a:r>
            <a:r>
              <a:rPr lang="ko-KR" altLang="en-US" dirty="0"/>
              <a:t> </a:t>
            </a:r>
            <a:r>
              <a:rPr lang="ko-KR" altLang="en-US" dirty="0" err="1"/>
              <a:t>해시값의</a:t>
            </a:r>
            <a:r>
              <a:rPr lang="ko-KR" altLang="en-US" dirty="0"/>
              <a:t> 하위 </a:t>
            </a:r>
            <a:r>
              <a:rPr lang="en-US" altLang="ko-KR" dirty="0"/>
              <a:t>160</a:t>
            </a:r>
            <a:r>
              <a:rPr lang="ko-KR" altLang="en-US" dirty="0"/>
              <a:t>비트를 주소로 사용</a:t>
            </a:r>
            <a:endParaRPr lang="en-US" altLang="ko-KR" dirty="0"/>
          </a:p>
          <a:p>
            <a:r>
              <a:rPr lang="en-US" altLang="ko-KR" dirty="0"/>
              <a:t>CREATE2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0xff, address, </a:t>
            </a:r>
            <a:r>
              <a:rPr lang="en-US" altLang="ko-KR" dirty="0" err="1"/>
              <a:t>salf</a:t>
            </a:r>
            <a:r>
              <a:rPr lang="en-US" altLang="ko-KR" dirty="0"/>
              <a:t>, </a:t>
            </a:r>
            <a:r>
              <a:rPr lang="en-US" altLang="ko-KR" dirty="0" err="1"/>
              <a:t>initcode</a:t>
            </a:r>
            <a:r>
              <a:rPr lang="en-US" altLang="ko-KR" dirty="0"/>
              <a:t>         / EIP-1014 </a:t>
            </a:r>
            <a:r>
              <a:rPr lang="ko-KR" altLang="en-US" dirty="0"/>
              <a:t>에 나온 함수</a:t>
            </a:r>
            <a:r>
              <a:rPr lang="en-US" altLang="ko-KR" dirty="0"/>
              <a:t>,</a:t>
            </a:r>
            <a:r>
              <a:rPr lang="ko-KR" altLang="en-US" dirty="0"/>
              <a:t> 미리 계산된 생성 주소를 사용하여 생성함 </a:t>
            </a:r>
            <a:endParaRPr lang="en-US" altLang="ko-KR" dirty="0"/>
          </a:p>
          <a:p>
            <a:r>
              <a:rPr lang="en-US" altLang="ko-KR" dirty="0"/>
              <a:t>Salt</a:t>
            </a:r>
            <a:r>
              <a:rPr lang="ko-KR" altLang="en-US" dirty="0"/>
              <a:t>는 계약 생성할 때 사용되는 임의의 값으로 계약 생성 주소를 결정하여 충돌을 피하는데 사용 </a:t>
            </a:r>
            <a:r>
              <a:rPr lang="en-US" altLang="ko-KR" dirty="0"/>
              <a:t>(CREATE2</a:t>
            </a:r>
            <a:r>
              <a:rPr lang="ko-KR" altLang="en-US" dirty="0" err="1"/>
              <a:t>를</a:t>
            </a:r>
            <a:r>
              <a:rPr lang="ko-KR" altLang="en-US" dirty="0"/>
              <a:t> 위해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2329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BB7838-D6A8-CCCD-A6CA-62FF842E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56" y="4576244"/>
            <a:ext cx="6361488" cy="559252"/>
          </a:xfrm>
          <a:prstGeom prst="rect">
            <a:avLst/>
          </a:prstGeom>
        </p:spPr>
      </p:pic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296AEC43-42A0-0A3F-2C37-6924AE5C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2281756"/>
            <a:ext cx="7353300" cy="189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FA468B-92EC-5C2F-3D65-A4ACC1A19414}"/>
              </a:ext>
            </a:extLst>
          </p:cNvPr>
          <p:cNvSpPr txBox="1"/>
          <p:nvPr/>
        </p:nvSpPr>
        <p:spPr>
          <a:xfrm>
            <a:off x="3122237" y="5581282"/>
            <a:ext cx="594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생성함수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Output : </a:t>
            </a:r>
            <a:r>
              <a:rPr kumimoji="1" lang="ko-Kore-KR" altLang="en-US" dirty="0"/>
              <a:t>상태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잔여 가스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누적 </a:t>
            </a:r>
            <a:r>
              <a:rPr kumimoji="1" lang="en-US" altLang="ko-KR" dirty="0"/>
              <a:t>substate, </a:t>
            </a:r>
            <a:r>
              <a:rPr kumimoji="1" lang="ko-KR" altLang="en-US" dirty="0"/>
              <a:t>상태코드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18CF6-2550-73AD-8D10-F2BDA182A6BD}"/>
              </a:ext>
            </a:extLst>
          </p:cNvPr>
          <p:cNvSpPr txBox="1"/>
          <p:nvPr/>
        </p:nvSpPr>
        <p:spPr>
          <a:xfrm>
            <a:off x="270831" y="362990"/>
            <a:ext cx="7255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계정 생성 </a:t>
            </a:r>
            <a:r>
              <a:rPr kumimoji="1" lang="en-US" altLang="ko-KR" sz="3600" dirty="0"/>
              <a:t>output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08953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2A59D3-A392-C41C-4C5B-43E1ED23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552700"/>
            <a:ext cx="758190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6AE66-D6F1-BFFD-78BC-C9A8DD90F139}"/>
              </a:ext>
            </a:extLst>
          </p:cNvPr>
          <p:cNvSpPr txBox="1"/>
          <p:nvPr/>
        </p:nvSpPr>
        <p:spPr>
          <a:xfrm>
            <a:off x="450291" y="4947781"/>
            <a:ext cx="115964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트랜잭션에서 특정 계정의 </a:t>
            </a:r>
            <a:r>
              <a:rPr kumimoji="1" lang="en-US" altLang="ko-KR" dirty="0"/>
              <a:t>nonce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왜냐하면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트랜잭션을 실행하기 전에 계정의 </a:t>
            </a:r>
            <a:r>
              <a:rPr kumimoji="1" lang="en-US" altLang="ko-KR" dirty="0"/>
              <a:t>nonce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증가시키기 때문입니다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그럼 왜 트랜잭션을 실행하기 전에 </a:t>
            </a:r>
            <a:r>
              <a:rPr kumimoji="1" lang="en-US" altLang="ko-KR" dirty="0"/>
              <a:t>nonce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증가시킬까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이러한 접근은 트랜잭션을 보낸 송신자 계정이 이미 이전 트랜잭션을 보낸 상태로 가정하고 중복 실행을 방지하기 </a:t>
            </a:r>
            <a:endParaRPr kumimoji="1" lang="en-US" altLang="ko-KR" dirty="0"/>
          </a:p>
          <a:p>
            <a:r>
              <a:rPr kumimoji="1" lang="ko-KR" altLang="en-US" dirty="0"/>
              <a:t>위해 사용됩니다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D8424-E382-1A44-B3A0-9F01406A07F6}"/>
              </a:ext>
            </a:extLst>
          </p:cNvPr>
          <p:cNvSpPr txBox="1"/>
          <p:nvPr/>
        </p:nvSpPr>
        <p:spPr>
          <a:xfrm>
            <a:off x="270831" y="362990"/>
            <a:ext cx="7027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dirty="0"/>
              <a:t>Account Nonce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of </a:t>
            </a:r>
            <a:r>
              <a:rPr kumimoji="1" lang="en-US" altLang="ko-Kore-KR" sz="3600" dirty="0"/>
              <a:t>Contract Creation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8886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9899C5-ABA6-B166-4B34-E46AB249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724150"/>
            <a:ext cx="7404100" cy="140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A917B-335F-763B-4892-85179E88D2B9}"/>
              </a:ext>
            </a:extLst>
          </p:cNvPr>
          <p:cNvSpPr txBox="1"/>
          <p:nvPr/>
        </p:nvSpPr>
        <p:spPr>
          <a:xfrm>
            <a:off x="3864139" y="5085567"/>
            <a:ext cx="446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계정이</a:t>
            </a:r>
            <a:r>
              <a:rPr kumimoji="1" lang="ko-KR" altLang="en-US" dirty="0"/>
              <a:t> 생성되면 </a:t>
            </a:r>
            <a:r>
              <a:rPr kumimoji="1" lang="en-US" altLang="ko-KR" dirty="0" err="1"/>
              <a:t>AccessList</a:t>
            </a:r>
            <a:r>
              <a:rPr kumimoji="1" lang="ko-KR" altLang="en-US" dirty="0"/>
              <a:t>에 추가합니다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5AB22-3DF7-CA59-E2A9-CAB2E63FD913}"/>
              </a:ext>
            </a:extLst>
          </p:cNvPr>
          <p:cNvSpPr txBox="1"/>
          <p:nvPr/>
        </p:nvSpPr>
        <p:spPr>
          <a:xfrm>
            <a:off x="270831" y="362990"/>
            <a:ext cx="7155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 – Add to </a:t>
            </a:r>
            <a:r>
              <a:rPr kumimoji="1" lang="en-US" altLang="ko-Kore-KR" sz="3600" dirty="0" err="1"/>
              <a:t>AccessList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044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617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Why </a:t>
            </a:r>
            <a:r>
              <a:rPr kumimoji="1" lang="ko-KR" altLang="en-US" sz="3600" dirty="0" err="1"/>
              <a:t>머클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패트리샤</a:t>
            </a:r>
            <a:r>
              <a:rPr kumimoji="1" lang="ko-KR" altLang="en-US" sz="3600" dirty="0"/>
              <a:t> 트리일까</a:t>
            </a:r>
            <a:r>
              <a:rPr kumimoji="1" lang="en-US" altLang="ko-KR" sz="3600" dirty="0"/>
              <a:t>?</a:t>
            </a:r>
            <a:endParaRPr kumimoji="1" lang="ko-Kore-KR" altLang="en-US" sz="3600" dirty="0"/>
          </a:p>
        </p:txBody>
      </p:sp>
      <p:pic>
        <p:nvPicPr>
          <p:cNvPr id="4" name="그림 3" descr="도표, 라인, 스케치, 평면도이(가) 표시된 사진&#10;&#10;자동 생성된 설명">
            <a:extLst>
              <a:ext uri="{FF2B5EF4-FFF2-40B4-BE49-F238E27FC236}">
                <a16:creationId xmlns:a16="http://schemas.microsoft.com/office/drawing/2014/main" id="{AD232B94-022B-818C-45EB-3AFB782D3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9" y="1938671"/>
            <a:ext cx="6798095" cy="3494527"/>
          </a:xfrm>
          <a:prstGeom prst="rect">
            <a:avLst/>
          </a:prstGeom>
        </p:spPr>
      </p:pic>
      <p:pic>
        <p:nvPicPr>
          <p:cNvPr id="6" name="그림 5" descr="도표, 평면도, 라인, 기술 도면이(가) 표시된 사진&#10;&#10;자동 생성된 설명">
            <a:extLst>
              <a:ext uri="{FF2B5EF4-FFF2-40B4-BE49-F238E27FC236}">
                <a16:creationId xmlns:a16="http://schemas.microsoft.com/office/drawing/2014/main" id="{99A0CF61-77EA-72DF-2FE3-D88C20BF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481" y="1826398"/>
            <a:ext cx="4495800" cy="360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B5F2E-0768-777E-DF1E-8124704A17ED}"/>
              </a:ext>
            </a:extLst>
          </p:cNvPr>
          <p:cNvSpPr txBox="1"/>
          <p:nvPr/>
        </p:nvSpPr>
        <p:spPr>
          <a:xfrm>
            <a:off x="7717536" y="121920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너무</a:t>
            </a:r>
            <a:r>
              <a:rPr kumimoji="1" lang="ko-KR" altLang="en-US" dirty="0"/>
              <a:t> 비효율적 아닐까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CA35E2E-3FB4-3B10-69B2-EED936C6115E}"/>
              </a:ext>
            </a:extLst>
          </p:cNvPr>
          <p:cNvSpPr/>
          <p:nvPr/>
        </p:nvSpPr>
        <p:spPr>
          <a:xfrm>
            <a:off x="3137958" y="5351600"/>
            <a:ext cx="1494561" cy="149456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RollBack</a:t>
            </a:r>
            <a:r>
              <a:rPr kumimoji="1" lang="ko-KR" altLang="en-US" dirty="0"/>
              <a:t> 쉬움</a:t>
            </a:r>
            <a:endParaRPr kumimoji="1" lang="ko-Kore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D26BD07-F477-73BE-47E7-EBB5D95A01CC}"/>
              </a:ext>
            </a:extLst>
          </p:cNvPr>
          <p:cNvSpPr/>
          <p:nvPr/>
        </p:nvSpPr>
        <p:spPr>
          <a:xfrm>
            <a:off x="1018730" y="5351599"/>
            <a:ext cx="1494561" cy="149456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보안성강함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76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D280CC3C-6F43-65CB-794D-D5B44374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08327"/>
            <a:ext cx="6489700" cy="1943100"/>
          </a:xfrm>
          <a:prstGeom prst="rect">
            <a:avLst/>
          </a:prstGeom>
        </p:spPr>
      </p:pic>
      <p:pic>
        <p:nvPicPr>
          <p:cNvPr id="5" name="그림 4" descr="폰트, 텍스트, 친필, 화이트이(가) 표시된 사진&#10;&#10;자동 생성된 설명">
            <a:extLst>
              <a:ext uri="{FF2B5EF4-FFF2-40B4-BE49-F238E27FC236}">
                <a16:creationId xmlns:a16="http://schemas.microsoft.com/office/drawing/2014/main" id="{7712234A-51E6-8D30-09E3-811931F1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4671773"/>
            <a:ext cx="5499100" cy="97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31C21-DA57-4A1C-94E4-C126CB9ABFAC}"/>
              </a:ext>
            </a:extLst>
          </p:cNvPr>
          <p:cNvSpPr txBox="1"/>
          <p:nvPr/>
        </p:nvSpPr>
        <p:spPr>
          <a:xfrm>
            <a:off x="596900" y="3463818"/>
            <a:ext cx="9891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계정이</a:t>
            </a:r>
            <a:r>
              <a:rPr kumimoji="1" lang="ko-KR" altLang="en-US" dirty="0"/>
              <a:t> 처음 생성될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nonce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balance</a:t>
            </a:r>
            <a:r>
              <a:rPr kumimoji="1" lang="ko-KR" altLang="en-US" dirty="0"/>
              <a:t>는 전달받은 값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storage, </a:t>
            </a:r>
            <a:r>
              <a:rPr kumimoji="1" lang="en-US" altLang="ko-KR" dirty="0" err="1"/>
              <a:t>codehash</a:t>
            </a:r>
            <a:r>
              <a:rPr kumimoji="1" lang="ko-KR" altLang="en-US" dirty="0"/>
              <a:t>는 빈 상태로 생성된다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계정이 없고 잔액이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이면 존재하지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생성되지 않고 반대로는 </a:t>
            </a:r>
            <a:r>
              <a:rPr kumimoji="1" lang="en-US" altLang="ko-KR" dirty="0"/>
              <a:t>a*</a:t>
            </a:r>
            <a:r>
              <a:rPr kumimoji="1" lang="ko-KR" altLang="en-US" dirty="0"/>
              <a:t>을 따른다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생성될</a:t>
            </a:r>
            <a:r>
              <a:rPr kumimoji="1" lang="ko-KR" altLang="en-US" dirty="0"/>
              <a:t> 때 받은 잔액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생성될 때 사용되는 비용</a:t>
            </a:r>
            <a:r>
              <a:rPr kumimoji="1" lang="en-US" altLang="ko-KR" dirty="0"/>
              <a:t>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빼준다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나머지는 그대로다</a:t>
            </a:r>
            <a:r>
              <a:rPr kumimoji="1"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787D4-B49E-B079-6E0F-C8863537B881}"/>
              </a:ext>
            </a:extLst>
          </p:cNvPr>
          <p:cNvSpPr txBox="1"/>
          <p:nvPr/>
        </p:nvSpPr>
        <p:spPr>
          <a:xfrm>
            <a:off x="596900" y="5918315"/>
            <a:ext cx="391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V’</a:t>
            </a:r>
            <a:r>
              <a:rPr kumimoji="1" lang="ko-Kore-KR" altLang="en-US" dirty="0"/>
              <a:t>은</a:t>
            </a:r>
            <a:r>
              <a:rPr kumimoji="1" lang="ko-KR" altLang="en-US" dirty="0"/>
              <a:t> 계정의 이전에 존재하던 잔액</a:t>
            </a:r>
            <a:endParaRPr kumimoji="1" lang="en-US" altLang="ko-KR" dirty="0"/>
          </a:p>
          <a:p>
            <a:r>
              <a:rPr kumimoji="1" lang="ko-KR" altLang="en-US" dirty="0"/>
              <a:t>계정이 존재하지 않으면 잔액은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계정이 존재했다면 </a:t>
            </a:r>
            <a:r>
              <a:rPr lang="el-GR" altLang="ko-Kore-KR" dirty="0"/>
              <a:t>σ[</a:t>
            </a:r>
            <a:r>
              <a:rPr lang="en" altLang="ko-Kore-KR" dirty="0"/>
              <a:t>a]b</a:t>
            </a:r>
            <a:r>
              <a:rPr lang="ko-KR" altLang="en-US" dirty="0"/>
              <a:t> 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19DFF-9F3E-D372-43B7-FA80F6ADC665}"/>
              </a:ext>
            </a:extLst>
          </p:cNvPr>
          <p:cNvSpPr txBox="1"/>
          <p:nvPr/>
        </p:nvSpPr>
        <p:spPr>
          <a:xfrm>
            <a:off x="270831" y="362990"/>
            <a:ext cx="6917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 -  </a:t>
            </a:r>
            <a:r>
              <a:rPr kumimoji="1" lang="ko-KR" altLang="en-US" sz="3600" dirty="0"/>
              <a:t>계정 </a:t>
            </a:r>
            <a:r>
              <a:rPr kumimoji="1" lang="ko-Kore-KR" altLang="en-US" sz="3600" dirty="0"/>
              <a:t>생성</a:t>
            </a:r>
            <a:r>
              <a:rPr kumimoji="1" lang="ko-KR" altLang="en-US" sz="3600" dirty="0"/>
              <a:t> 이후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43485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69BBA2-DA73-07DF-01AF-DE77A193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49" y="2000250"/>
            <a:ext cx="7454900" cy="285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80BD8D-2CC1-5C6D-838C-5D2B086B5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5192597"/>
            <a:ext cx="6045200" cy="55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8D652-8BD6-550D-492F-97D9D2D8184A}"/>
              </a:ext>
            </a:extLst>
          </p:cNvPr>
          <p:cNvSpPr txBox="1"/>
          <p:nvPr/>
        </p:nvSpPr>
        <p:spPr>
          <a:xfrm>
            <a:off x="3486149" y="5948458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결과</a:t>
            </a:r>
            <a:r>
              <a:rPr kumimoji="1" lang="ko-KR" altLang="en-US" dirty="0"/>
              <a:t> 상태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잔여 가스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누적 하위 상태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바디 코드 양</a:t>
            </a:r>
            <a:endParaRPr kumimoji="1" lang="en-US" altLang="ko-KR" dirty="0"/>
          </a:p>
          <a:p>
            <a:r>
              <a:rPr kumimoji="1" lang="en-US" altLang="ko-KR" dirty="0"/>
              <a:t>I – </a:t>
            </a:r>
            <a:r>
              <a:rPr kumimoji="1" lang="ko-KR" altLang="en-US" dirty="0"/>
              <a:t>실행 환경의 파라미터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9FE30-0A78-D1EC-3ED5-BE14629DD05B}"/>
              </a:ext>
            </a:extLst>
          </p:cNvPr>
          <p:cNvSpPr txBox="1"/>
          <p:nvPr/>
        </p:nvSpPr>
        <p:spPr>
          <a:xfrm>
            <a:off x="270831" y="362990"/>
            <a:ext cx="797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–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Code Execution Effect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47228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E84ED1-3BA8-8DDB-0D34-BC0F5F380267}"/>
              </a:ext>
            </a:extLst>
          </p:cNvPr>
          <p:cNvSpPr txBox="1"/>
          <p:nvPr/>
        </p:nvSpPr>
        <p:spPr>
          <a:xfrm>
            <a:off x="270831" y="362990"/>
            <a:ext cx="473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Contract Creation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-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OOG</a:t>
            </a:r>
            <a:endParaRPr kumimoji="1" lang="ko-Kore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8F01F8-0292-E0F2-BD3A-7DECE64AAF62}"/>
              </a:ext>
            </a:extLst>
          </p:cNvPr>
          <p:cNvSpPr/>
          <p:nvPr/>
        </p:nvSpPr>
        <p:spPr>
          <a:xfrm>
            <a:off x="840449" y="1382068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Initalization</a:t>
            </a:r>
            <a:r>
              <a:rPr kumimoji="1" lang="en-US" altLang="ko-KR" dirty="0"/>
              <a:t> </a:t>
            </a:r>
            <a:r>
              <a:rPr kumimoji="1" lang="ko-KR" altLang="en-US" dirty="0"/>
              <a:t>코드 실행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F46E32-6B2A-1CFB-DBE0-2725452EE096}"/>
              </a:ext>
            </a:extLst>
          </p:cNvPr>
          <p:cNvSpPr/>
          <p:nvPr/>
        </p:nvSpPr>
        <p:spPr>
          <a:xfrm>
            <a:off x="840449" y="2952981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/>
              <a:t>컨트랙트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3FBA5-5D23-C003-8101-5B31ACED1CB0}"/>
              </a:ext>
            </a:extLst>
          </p:cNvPr>
          <p:cNvSpPr/>
          <p:nvPr/>
        </p:nvSpPr>
        <p:spPr>
          <a:xfrm>
            <a:off x="4838285" y="2952981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OOG</a:t>
            </a:r>
            <a:r>
              <a:rPr kumimoji="1" lang="ko-KR" altLang="en-US" dirty="0"/>
              <a:t> 예외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잔여가스 </a:t>
            </a:r>
            <a:r>
              <a:rPr kumimoji="1" lang="en-US" altLang="ko-KR" dirty="0"/>
              <a:t>0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7E2EDB-E4E9-AB59-9914-F19F0392CBB7}"/>
              </a:ext>
            </a:extLst>
          </p:cNvPr>
          <p:cNvSpPr/>
          <p:nvPr/>
        </p:nvSpPr>
        <p:spPr>
          <a:xfrm>
            <a:off x="840449" y="4523894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남은 가스  환불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블록체인 배포</a:t>
            </a:r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D818F8-9721-54F7-C6BE-72F0AA6724B6}"/>
              </a:ext>
            </a:extLst>
          </p:cNvPr>
          <p:cNvSpPr/>
          <p:nvPr/>
        </p:nvSpPr>
        <p:spPr>
          <a:xfrm>
            <a:off x="4838285" y="4523893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생성 비용은 지불</a:t>
            </a: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7879E6-EAA3-37D6-06E5-A9EC42AF65C6}"/>
              </a:ext>
            </a:extLst>
          </p:cNvPr>
          <p:cNvSpPr/>
          <p:nvPr/>
        </p:nvSpPr>
        <p:spPr>
          <a:xfrm>
            <a:off x="8688042" y="4523893"/>
            <a:ext cx="3256634" cy="75153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보내는 값은 전송 </a:t>
            </a:r>
            <a:r>
              <a:rPr kumimoji="1" lang="en-US" altLang="ko-KR" dirty="0"/>
              <a:t>X</a:t>
            </a:r>
            <a:r>
              <a:rPr kumimoji="1" lang="ko-KR" altLang="en-US" dirty="0"/>
              <a:t> 코드 배포 </a:t>
            </a:r>
            <a:r>
              <a:rPr kumimoji="1" lang="en-US" altLang="ko-KR" dirty="0"/>
              <a:t>X</a:t>
            </a:r>
            <a:endParaRPr kumimoji="1" lang="ko-Kore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5A6CAC-95A7-CDB2-BCBB-ACC46E19A78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468766" y="2133599"/>
            <a:ext cx="0" cy="819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797C726-4BCB-6312-DF5B-792662E973ED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468766" y="2133599"/>
            <a:ext cx="3997836" cy="819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5CB9532-7696-03FD-0534-4BA06C9D1F75}"/>
              </a:ext>
            </a:extLst>
          </p:cNvPr>
          <p:cNvCxnSpPr>
            <a:cxnSpLocks/>
          </p:cNvCxnSpPr>
          <p:nvPr/>
        </p:nvCxnSpPr>
        <p:spPr>
          <a:xfrm>
            <a:off x="2468766" y="3704511"/>
            <a:ext cx="0" cy="819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0B52D0-4A76-C9A7-FE3B-31094EEE95D8}"/>
              </a:ext>
            </a:extLst>
          </p:cNvPr>
          <p:cNvCxnSpPr>
            <a:cxnSpLocks/>
          </p:cNvCxnSpPr>
          <p:nvPr/>
        </p:nvCxnSpPr>
        <p:spPr>
          <a:xfrm>
            <a:off x="6450585" y="3704511"/>
            <a:ext cx="0" cy="819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4A75D6-091D-9CEA-4768-F2213502D3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450585" y="3704511"/>
            <a:ext cx="3865774" cy="819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C0455F-163B-E4D9-A2BD-8E98430C6E65}"/>
              </a:ext>
            </a:extLst>
          </p:cNvPr>
          <p:cNvSpPr txBox="1"/>
          <p:nvPr/>
        </p:nvSpPr>
        <p:spPr>
          <a:xfrm>
            <a:off x="1531038" y="2352457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+mn-ea"/>
              </a:rPr>
              <a:t>g**</a:t>
            </a:r>
            <a:r>
              <a:rPr kumimoji="1" lang="ko-KR" altLang="en-US" sz="1400" dirty="0">
                <a:latin typeface="+mn-ea"/>
              </a:rPr>
              <a:t> </a:t>
            </a:r>
            <a:r>
              <a:rPr kumimoji="1" lang="en-US" altLang="ko-KR" sz="1400" dirty="0">
                <a:latin typeface="+mn-ea"/>
              </a:rPr>
              <a:t>&gt;</a:t>
            </a:r>
            <a:r>
              <a:rPr kumimoji="1" lang="ko-KR" altLang="en-US" sz="1400" dirty="0">
                <a:latin typeface="+mn-ea"/>
              </a:rPr>
              <a:t> </a:t>
            </a:r>
            <a:r>
              <a:rPr kumimoji="1" lang="en-US" altLang="ko-KR" sz="1400" dirty="0">
                <a:latin typeface="+mn-ea"/>
              </a:rPr>
              <a:t>c</a:t>
            </a:r>
            <a:endParaRPr kumimoji="1" lang="ko-Kore-KR" altLang="en-US" sz="1400" dirty="0">
              <a:latin typeface="+mn-ea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30E7B7D-E282-F7E1-4FF7-11B9657E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751" y="1153468"/>
            <a:ext cx="3733800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5C114F-0AE5-86E0-A658-7EC721DD6001}"/>
              </a:ext>
            </a:extLst>
          </p:cNvPr>
          <p:cNvSpPr txBox="1"/>
          <p:nvPr/>
        </p:nvSpPr>
        <p:spPr>
          <a:xfrm>
            <a:off x="5009501" y="2363758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+mn-ea"/>
              </a:rPr>
              <a:t>g** &lt;</a:t>
            </a:r>
            <a:r>
              <a:rPr kumimoji="1" lang="ko-KR" altLang="en-US" sz="1400" dirty="0">
                <a:latin typeface="+mn-ea"/>
              </a:rPr>
              <a:t> </a:t>
            </a:r>
            <a:r>
              <a:rPr kumimoji="1" lang="en-US" altLang="ko-KR" sz="1400" dirty="0">
                <a:latin typeface="+mn-ea"/>
              </a:rPr>
              <a:t>c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228986-B1E8-2B70-D999-88D33603C14D}"/>
              </a:ext>
            </a:extLst>
          </p:cNvPr>
          <p:cNvSpPr txBox="1"/>
          <p:nvPr/>
        </p:nvSpPr>
        <p:spPr>
          <a:xfrm>
            <a:off x="5501273" y="398595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+mn-ea"/>
              </a:rPr>
              <a:t>생성</a:t>
            </a:r>
            <a:r>
              <a:rPr kumimoji="1" lang="ko-KR" altLang="en-US" sz="1400" dirty="0">
                <a:latin typeface="+mn-ea"/>
              </a:rPr>
              <a:t> 비용</a:t>
            </a:r>
            <a:endParaRPr kumimoji="1" lang="ko-Kore-KR" altLang="en-US" sz="14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3180C5-C88E-D0BC-7ECC-DE654F9CB837}"/>
              </a:ext>
            </a:extLst>
          </p:cNvPr>
          <p:cNvSpPr txBox="1"/>
          <p:nvPr/>
        </p:nvSpPr>
        <p:spPr>
          <a:xfrm>
            <a:off x="9001986" y="396031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+mn-ea"/>
              </a:rPr>
              <a:t>금액 전송</a:t>
            </a:r>
            <a:endParaRPr kumimoji="1" lang="ko-Kore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636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계정 구조</a:t>
            </a:r>
            <a:endParaRPr kumimoji="1" lang="ko-Kore-KR" altLang="en-US" sz="3600" dirty="0"/>
          </a:p>
        </p:txBody>
      </p:sp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2C0B23F-EC9F-B66E-5CD1-6952325D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0008"/>
            <a:ext cx="7772400" cy="471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6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계정 구조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3FAD3-4100-4449-94BC-C413AD863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77" y="1838706"/>
            <a:ext cx="7891695" cy="855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37E49E-90B2-FAA4-7C4C-DFA973C6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7" y="3429000"/>
            <a:ext cx="8589552" cy="8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0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기타 의문점</a:t>
            </a:r>
            <a:endParaRPr kumimoji="1" lang="ko-Kore-KR" altLang="en-US" sz="3600" dirty="0"/>
          </a:p>
        </p:txBody>
      </p:sp>
      <p:pic>
        <p:nvPicPr>
          <p:cNvPr id="4" name="그림 3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CEF89C17-6A38-368F-3DC6-A66C3759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7" y="1914398"/>
            <a:ext cx="8171033" cy="12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/>
              <a:t>기타사항</a:t>
            </a:r>
            <a:endParaRPr kumimoji="1" lang="ko-Kore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6A19A-04FD-EB91-FF3D-168D06B1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1852"/>
            <a:ext cx="7772400" cy="5034296"/>
          </a:xfrm>
          <a:prstGeom prst="rect">
            <a:avLst/>
          </a:prstGeom>
        </p:spPr>
      </p:pic>
      <p:pic>
        <p:nvPicPr>
          <p:cNvPr id="6" name="그림 5" descr="폰트, 텍스트, 타이포그래피, 화이트이(가) 표시된 사진&#10;&#10;자동 생성된 설명">
            <a:extLst>
              <a:ext uri="{FF2B5EF4-FFF2-40B4-BE49-F238E27FC236}">
                <a16:creationId xmlns:a16="http://schemas.microsoft.com/office/drawing/2014/main" id="{F6707D81-0CB3-E948-0ACF-B22C144D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405" y="701981"/>
            <a:ext cx="2900521" cy="6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5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DF39E-C95D-5FF5-32AB-CE914139C809}"/>
              </a:ext>
            </a:extLst>
          </p:cNvPr>
          <p:cNvSpPr txBox="1"/>
          <p:nvPr/>
        </p:nvSpPr>
        <p:spPr>
          <a:xfrm>
            <a:off x="270831" y="362990"/>
            <a:ext cx="550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/>
              <a:t>World State &amp; Account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State</a:t>
            </a:r>
            <a:endParaRPr kumimoji="1" lang="ko-Kore-KR" altLang="en-US" sz="3600" dirty="0"/>
          </a:p>
        </p:txBody>
      </p:sp>
      <p:pic>
        <p:nvPicPr>
          <p:cNvPr id="4" name="그림 3" descr="도표, 패턴, 스케치, 텍스트이(가) 표시된 사진&#10;&#10;자동 생성된 설명">
            <a:extLst>
              <a:ext uri="{FF2B5EF4-FFF2-40B4-BE49-F238E27FC236}">
                <a16:creationId xmlns:a16="http://schemas.microsoft.com/office/drawing/2014/main" id="{209B9961-A389-6EB4-351A-AA9884CB3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81" y="1719679"/>
            <a:ext cx="7156446" cy="38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4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1008</Words>
  <Application>Microsoft Macintosh PowerPoint</Application>
  <PresentationFormat>와이드스크린</PresentationFormat>
  <Paragraphs>176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RLP 인코딩</vt:lpstr>
      <vt:lpstr>4.3.1. Transaction receipt</vt:lpstr>
      <vt:lpstr>PowerPoint 프레젠테이션</vt:lpstr>
      <vt:lpstr>4.3.2. Holistic Validity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4.3.4. Block Header Validity</vt:lpstr>
      <vt:lpstr>PowerPoint 프레젠테이션</vt:lpstr>
      <vt:lpstr>PowerPoint 프레젠테이션</vt:lpstr>
      <vt:lpstr>6. TRANSACTION EXECUTION</vt:lpstr>
      <vt:lpstr>EIP-3607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예범 이</dc:creator>
  <cp:lastModifiedBy>예범 이</cp:lastModifiedBy>
  <cp:revision>10</cp:revision>
  <dcterms:created xsi:type="dcterms:W3CDTF">2023-07-20T11:03:48Z</dcterms:created>
  <dcterms:modified xsi:type="dcterms:W3CDTF">2023-07-21T03:38:36Z</dcterms:modified>
</cp:coreProperties>
</file>